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58" r:id="rId4"/>
    <p:sldId id="259" r:id="rId5"/>
    <p:sldId id="287" r:id="rId6"/>
    <p:sldId id="289" r:id="rId7"/>
    <p:sldId id="293" r:id="rId8"/>
    <p:sldId id="261" r:id="rId9"/>
    <p:sldId id="263" r:id="rId10"/>
    <p:sldId id="264" r:id="rId11"/>
    <p:sldId id="288" r:id="rId12"/>
    <p:sldId id="290" r:id="rId13"/>
    <p:sldId id="294" r:id="rId14"/>
    <p:sldId id="291" r:id="rId15"/>
    <p:sldId id="292" r:id="rId16"/>
    <p:sldId id="295" r:id="rId17"/>
    <p:sldId id="262" r:id="rId18"/>
    <p:sldId id="277" r:id="rId19"/>
    <p:sldId id="271" r:id="rId20"/>
    <p:sldId id="278" r:id="rId21"/>
    <p:sldId id="280" r:id="rId22"/>
    <p:sldId id="281" r:id="rId23"/>
    <p:sldId id="284" r:id="rId24"/>
    <p:sldId id="285" r:id="rId25"/>
    <p:sldId id="286" r:id="rId2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lvl1pPr>
    <a:lvl2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lvl2pPr>
    <a:lvl3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lvl3pPr>
    <a:lvl4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lvl4pPr>
    <a:lvl5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lvl5pPr>
    <a:lvl6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lvl6pPr>
    <a:lvl7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lvl7pPr>
    <a:lvl8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lvl8pPr>
    <a:lvl9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ff">
        <a:font>
          <a:latin typeface="Canela Bold"/>
          <a:ea typeface="Canela Bold"/>
          <a:cs typeface="Canela Bold"/>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5EE"/>
          </a:solidFill>
        </a:fill>
      </a:tcStyle>
    </a:wholeTbl>
    <a:band2H>
      <a:tcTxStyle/>
      <a:tcStyle>
        <a:tcBdr/>
        <a:fill>
          <a:solidFill>
            <a:srgbClr val="E8EBF7"/>
          </a:solidFill>
        </a:fill>
      </a:tcStyle>
    </a:band2H>
    <a:firstCol>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n" i="off">
        <a:font>
          <a:latin typeface="Canela Bold"/>
          <a:ea typeface="Canela Bold"/>
          <a:cs typeface="Canela Bold"/>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EE5CD"/>
          </a:solidFill>
        </a:fill>
      </a:tcStyle>
    </a:wholeTbl>
    <a:band2H>
      <a:tcTxStyle/>
      <a:tcStyle>
        <a:tcBdr/>
        <a:fill>
          <a:solidFill>
            <a:srgbClr val="E8F2E7"/>
          </a:solidFill>
        </a:fill>
      </a:tcStyle>
    </a:band2H>
    <a:firstCol>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n" i="off">
        <a:font>
          <a:latin typeface="Canela Bold"/>
          <a:ea typeface="Canela Bold"/>
          <a:cs typeface="Canela Bold"/>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8D3E5"/>
          </a:solidFill>
        </a:fill>
      </a:tcStyle>
    </a:wholeTbl>
    <a:band2H>
      <a:tcTxStyle/>
      <a:tcStyle>
        <a:tcBdr/>
        <a:fill>
          <a:solidFill>
            <a:srgbClr val="ECEAF3"/>
          </a:solidFill>
        </a:fill>
      </a:tcStyle>
    </a:band2H>
    <a:firstCol>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n" i="off">
        <a:font>
          <a:latin typeface="Canela Bold"/>
          <a:ea typeface="Canela Bold"/>
          <a:cs typeface="Canela Bold"/>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anela Bold"/>
          <a:ea typeface="Canela Bold"/>
          <a:cs typeface="Canela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nela Bold"/>
          <a:ea typeface="Canela Bold"/>
          <a:cs typeface="Canela Bold"/>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nela Bold"/>
          <a:ea typeface="Canela Bold"/>
          <a:cs typeface="Canela Bold"/>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
          <a:latin typeface="Canela Bold"/>
          <a:ea typeface="Canela Bold"/>
          <a:cs typeface="Canela Bold"/>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nela Bold"/>
          <a:ea typeface="Canela Bold"/>
          <a:cs typeface="Canela 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n" i="off">
        <a:font>
          <a:latin typeface="Canela Bold"/>
          <a:ea typeface="Canela Bold"/>
          <a:cs typeface="Canela Bold"/>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Canela Bold"/>
          <a:ea typeface="Canela Bold"/>
          <a:cs typeface="Canela Bold"/>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nela Bold"/>
          <a:ea typeface="Canela Bold"/>
          <a:cs typeface="Canela Bold"/>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nela Bold"/>
          <a:ea typeface="Canela Bold"/>
          <a:cs typeface="Canela Bold"/>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9" d="100"/>
          <a:sy n="39" d="100"/>
        </p:scale>
        <p:origin x="883"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g>
</file>

<file path=ppt/media/image21.jpg>
</file>

<file path=ppt/media/image22.jpeg>
</file>

<file path=ppt/media/image23.jpe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1" name="Body Level One…"/>
          <p:cNvSpPr txBox="1">
            <a:spLocks noGrp="1"/>
          </p:cNvSpPr>
          <p:nvPr>
            <p:ph type="body" sz="quarter" idx="1" hasCustomPrompt="1"/>
          </p:nvPr>
        </p:nvSpPr>
        <p:spPr>
          <a:xfrm>
            <a:off x="1219200" y="11986162"/>
            <a:ext cx="21945599" cy="605792"/>
          </a:xfrm>
          <a:prstGeom prst="rect">
            <a:avLst/>
          </a:prstGeom>
        </p:spPr>
        <p:txBody>
          <a:bodyPr/>
          <a:lstStyle>
            <a:lvl1pPr marL="0" indent="0" algn="ctr" defTabSz="825500">
              <a:lnSpc>
                <a:spcPct val="100000"/>
              </a:lnSpc>
              <a:spcBef>
                <a:spcPts val="0"/>
              </a:spcBef>
              <a:buSzTx/>
              <a:buNone/>
              <a:defRPr sz="3000" spc="-29">
                <a:latin typeface="Graphik Medium"/>
                <a:ea typeface="Graphik Medium"/>
                <a:cs typeface="Graphik Medium"/>
                <a:sym typeface="Graphik Medium"/>
              </a:defRPr>
            </a:lvl1pPr>
            <a:lvl2pPr marL="918440" indent="-372340" algn="ctr" defTabSz="825500">
              <a:lnSpc>
                <a:spcPct val="100000"/>
              </a:lnSpc>
              <a:spcBef>
                <a:spcPts val="0"/>
              </a:spcBef>
              <a:defRPr sz="3000" spc="-29">
                <a:latin typeface="Graphik Medium"/>
                <a:ea typeface="Graphik Medium"/>
                <a:cs typeface="Graphik Medium"/>
                <a:sym typeface="Graphik Medium"/>
              </a:defRPr>
            </a:lvl2pPr>
            <a:lvl3pPr marL="1464540" indent="-372340" algn="ctr" defTabSz="825500">
              <a:lnSpc>
                <a:spcPct val="100000"/>
              </a:lnSpc>
              <a:spcBef>
                <a:spcPts val="0"/>
              </a:spcBef>
              <a:defRPr sz="3000" spc="-29">
                <a:latin typeface="Graphik Medium"/>
                <a:ea typeface="Graphik Medium"/>
                <a:cs typeface="Graphik Medium"/>
                <a:sym typeface="Graphik Medium"/>
              </a:defRPr>
            </a:lvl3pPr>
            <a:lvl4pPr marL="2010640" indent="-372340" algn="ctr" defTabSz="825500">
              <a:lnSpc>
                <a:spcPct val="100000"/>
              </a:lnSpc>
              <a:spcBef>
                <a:spcPts val="0"/>
              </a:spcBef>
              <a:defRPr sz="3000" spc="-29">
                <a:latin typeface="Graphik Medium"/>
                <a:ea typeface="Graphik Medium"/>
                <a:cs typeface="Graphik Medium"/>
                <a:sym typeface="Graphik Medium"/>
              </a:defRPr>
            </a:lvl4pPr>
            <a:lvl5pPr marL="2556740" indent="-372340" algn="ctr" defTabSz="825500">
              <a:lnSpc>
                <a:spcPct val="100000"/>
              </a:lnSpc>
              <a:spcBef>
                <a:spcPts val="0"/>
              </a:spcBef>
              <a:defRPr sz="3000" spc="-29">
                <a:latin typeface="Graphik Medium"/>
                <a:ea typeface="Graphik Medium"/>
                <a:cs typeface="Graphik Medium"/>
                <a:sym typeface="Graphik Medium"/>
              </a:defRPr>
            </a:lvl5pPr>
          </a:lstStyle>
          <a:p>
            <a:r>
              <a:t>Author and Date</a:t>
            </a:r>
          </a:p>
          <a:p>
            <a:pPr lvl="1"/>
            <a:endParaRPr/>
          </a:p>
          <a:p>
            <a:pPr lvl="2"/>
            <a:endParaRPr/>
          </a:p>
          <a:p>
            <a:pPr lvl="3"/>
            <a:endParaRPr/>
          </a:p>
          <a:p>
            <a:pPr lvl="4"/>
            <a:endParaRPr/>
          </a:p>
        </p:txBody>
      </p:sp>
      <p:sp>
        <p:nvSpPr>
          <p:cNvPr id="12" name="Presentation Title"/>
          <p:cNvSpPr txBox="1">
            <a:spLocks noGrp="1"/>
          </p:cNvSpPr>
          <p:nvPr>
            <p:ph type="title" hasCustomPrompt="1"/>
          </p:nvPr>
        </p:nvSpPr>
        <p:spPr>
          <a:xfrm>
            <a:off x="1219200" y="3543300"/>
            <a:ext cx="21945600" cy="4267200"/>
          </a:xfrm>
          <a:prstGeom prst="rect">
            <a:avLst/>
          </a:prstGeom>
        </p:spPr>
        <p:txBody>
          <a:bodyPr anchor="b"/>
          <a:lstStyle>
            <a:lvl1pPr>
              <a:defRPr sz="12800" spc="-128"/>
            </a:lvl1pPr>
          </a:lstStyle>
          <a:p>
            <a:r>
              <a:t>Presentation Title</a:t>
            </a:r>
          </a:p>
        </p:txBody>
      </p:sp>
      <p:sp>
        <p:nvSpPr>
          <p:cNvPr id="13" name="Body Level One…"/>
          <p:cNvSpPr txBox="1">
            <a:spLocks noGrp="1"/>
          </p:cNvSpPr>
          <p:nvPr>
            <p:ph type="body" sz="quarter" idx="21" hasCustomPrompt="1"/>
          </p:nvPr>
        </p:nvSpPr>
        <p:spPr>
          <a:xfrm>
            <a:off x="1219200" y="7567579"/>
            <a:ext cx="21945600" cy="2250594"/>
          </a:xfrm>
          <a:prstGeom prst="rect">
            <a:avLst/>
          </a:prstGeom>
        </p:spPr>
        <p:txBody>
          <a:bodyPr/>
          <a:lstStyle>
            <a:lvl1pPr marL="0" indent="0" algn="ctr" defTabSz="825500">
              <a:lnSpc>
                <a:spcPct val="100000"/>
              </a:lnSpc>
              <a:spcBef>
                <a:spcPts val="0"/>
              </a:spcBef>
              <a:buSzTx/>
              <a:buNone/>
              <a:defRPr sz="6000" spc="-100">
                <a:latin typeface="Graphik Semibold"/>
                <a:ea typeface="Graphik Semibold"/>
                <a:cs typeface="Graphik Semibold"/>
                <a:sym typeface="Graphik Semibold"/>
              </a:defRPr>
            </a:lvl1pPr>
          </a:lstStyle>
          <a:p>
            <a:r>
              <a:t>Presentation Subtitle</a:t>
            </a:r>
          </a:p>
        </p:txBody>
      </p:sp>
      <p:sp>
        <p:nvSpPr>
          <p:cNvPr id="14" name="Slide Number"/>
          <p:cNvSpPr txBox="1">
            <a:spLocks noGrp="1"/>
          </p:cNvSpPr>
          <p:nvPr>
            <p:ph type="sldNum" sz="quarter" idx="2"/>
          </p:nvPr>
        </p:nvSpPr>
        <p:spPr>
          <a:xfrm>
            <a:off x="12001499" y="12700001"/>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idx="1" hasCustomPrompt="1"/>
          </p:nvPr>
        </p:nvSpPr>
        <p:spPr>
          <a:xfrm>
            <a:off x="1219200" y="3251200"/>
            <a:ext cx="21945600" cy="6604000"/>
          </a:xfrm>
          <a:prstGeom prst="rect">
            <a:avLst/>
          </a:prstGeom>
        </p:spPr>
        <p:txBody>
          <a:bodyPr anchor="ctr"/>
          <a:lstStyle>
            <a:lvl1pPr marL="0" indent="0" algn="ctr" defTabSz="2438400">
              <a:lnSpc>
                <a:spcPct val="80000"/>
              </a:lnSpc>
              <a:spcBef>
                <a:spcPts val="0"/>
              </a:spcBef>
              <a:buSzTx/>
              <a:buNone/>
              <a:defRPr sz="12800">
                <a:latin typeface="Canela Regular"/>
                <a:ea typeface="Canela Regular"/>
                <a:cs typeface="Canela Regular"/>
                <a:sym typeface="Canela Regular"/>
              </a:defRPr>
            </a:lvl1pPr>
            <a:lvl2pPr marL="0" indent="0" algn="ctr" defTabSz="2438400">
              <a:lnSpc>
                <a:spcPct val="80000"/>
              </a:lnSpc>
              <a:spcBef>
                <a:spcPts val="0"/>
              </a:spcBef>
              <a:buSzTx/>
              <a:buNone/>
              <a:defRPr sz="12800">
                <a:latin typeface="Canela Regular"/>
                <a:ea typeface="Canela Regular"/>
                <a:cs typeface="Canela Regular"/>
                <a:sym typeface="Canela Regular"/>
              </a:defRPr>
            </a:lvl2pPr>
            <a:lvl3pPr marL="0" indent="0" algn="ctr" defTabSz="2438400">
              <a:lnSpc>
                <a:spcPct val="80000"/>
              </a:lnSpc>
              <a:spcBef>
                <a:spcPts val="0"/>
              </a:spcBef>
              <a:buSzTx/>
              <a:buNone/>
              <a:defRPr sz="12800">
                <a:latin typeface="Canela Regular"/>
                <a:ea typeface="Canela Regular"/>
                <a:cs typeface="Canela Regular"/>
                <a:sym typeface="Canela Regular"/>
              </a:defRPr>
            </a:lvl3pPr>
            <a:lvl4pPr marL="0" indent="0" algn="ctr" defTabSz="2438400">
              <a:lnSpc>
                <a:spcPct val="80000"/>
              </a:lnSpc>
              <a:spcBef>
                <a:spcPts val="0"/>
              </a:spcBef>
              <a:buSzTx/>
              <a:buNone/>
              <a:defRPr sz="12800">
                <a:latin typeface="Canela Regular"/>
                <a:ea typeface="Canela Regular"/>
                <a:cs typeface="Canela Regular"/>
                <a:sym typeface="Canela Regular"/>
              </a:defRPr>
            </a:lvl4pPr>
            <a:lvl5pPr marL="0" indent="0" algn="ctr" defTabSz="2438400">
              <a:lnSpc>
                <a:spcPct val="80000"/>
              </a:lnSpc>
              <a:spcBef>
                <a:spcPts val="0"/>
              </a:spcBef>
              <a:buSzTx/>
              <a:buNone/>
              <a:defRPr sz="12800">
                <a:latin typeface="Canela Regular"/>
                <a:ea typeface="Canela Regular"/>
                <a:cs typeface="Canela Regular"/>
                <a:sym typeface="Canela Regular"/>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xfrm>
            <a:off x="11997690"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sz="quarter" idx="1" hasCustomPrompt="1"/>
          </p:nvPr>
        </p:nvSpPr>
        <p:spPr>
          <a:xfrm>
            <a:off x="1219200" y="8462239"/>
            <a:ext cx="21945602" cy="832614"/>
          </a:xfrm>
          <a:prstGeom prst="rect">
            <a:avLst/>
          </a:prstGeom>
        </p:spPr>
        <p:txBody>
          <a:bodyP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vl2pPr algn="ctr" defTabSz="825500">
              <a:lnSpc>
                <a:spcPct val="100000"/>
              </a:lnSpc>
              <a:spcBef>
                <a:spcPts val="0"/>
              </a:spcBef>
              <a:defRPr spc="-44">
                <a:latin typeface="Graphik Semibold"/>
                <a:ea typeface="Graphik Semibold"/>
                <a:cs typeface="Graphik Semibold"/>
                <a:sym typeface="Graphik Semibold"/>
              </a:defRPr>
            </a:lvl2pPr>
            <a:lvl3pPr algn="ctr" defTabSz="825500">
              <a:lnSpc>
                <a:spcPct val="100000"/>
              </a:lnSpc>
              <a:spcBef>
                <a:spcPts val="0"/>
              </a:spcBef>
              <a:defRPr spc="-44">
                <a:latin typeface="Graphik Semibold"/>
                <a:ea typeface="Graphik Semibold"/>
                <a:cs typeface="Graphik Semibold"/>
                <a:sym typeface="Graphik Semibold"/>
              </a:defRPr>
            </a:lvl3pPr>
            <a:lvl4pPr algn="ctr" defTabSz="825500">
              <a:lnSpc>
                <a:spcPct val="100000"/>
              </a:lnSpc>
              <a:spcBef>
                <a:spcPts val="0"/>
              </a:spcBef>
              <a:defRPr spc="-44">
                <a:latin typeface="Graphik Semibold"/>
                <a:ea typeface="Graphik Semibold"/>
                <a:cs typeface="Graphik Semibold"/>
                <a:sym typeface="Graphik Semibold"/>
              </a:defRPr>
            </a:lvl4pPr>
            <a:lvl5pPr algn="ctr" defTabSz="825500">
              <a:lnSpc>
                <a:spcPct val="100000"/>
              </a:lnSpc>
              <a:spcBef>
                <a:spcPts val="0"/>
              </a:spcBef>
              <a:defRPr spc="-44">
                <a:latin typeface="Graphik Semibold"/>
                <a:ea typeface="Graphik Semibold"/>
                <a:cs typeface="Graphik Semibold"/>
                <a:sym typeface="Graphik Semibold"/>
              </a:defRPr>
            </a:lvl5pPr>
          </a:lstStyle>
          <a:p>
            <a:r>
              <a:t>Fact information</a:t>
            </a:r>
          </a:p>
          <a:p>
            <a:pPr lvl="1"/>
            <a:endParaRPr/>
          </a:p>
          <a:p>
            <a:pPr lvl="2"/>
            <a:endParaRPr/>
          </a:p>
          <a:p>
            <a:pPr lvl="3"/>
            <a:endParaRPr/>
          </a:p>
          <a:p>
            <a:pPr lvl="4"/>
            <a:endParaRPr/>
          </a:p>
        </p:txBody>
      </p:sp>
      <p:sp>
        <p:nvSpPr>
          <p:cNvPr id="107" name="Body Level One…"/>
          <p:cNvSpPr txBox="1">
            <a:spLocks noGrp="1"/>
          </p:cNvSpPr>
          <p:nvPr>
            <p:ph type="body" sz="half" idx="21" hasCustomPrompt="1"/>
          </p:nvPr>
        </p:nvSpPr>
        <p:spPr>
          <a:xfrm>
            <a:off x="1219200" y="4214483"/>
            <a:ext cx="21945600" cy="4269709"/>
          </a:xfrm>
          <a:prstGeom prst="rect">
            <a:avLst/>
          </a:prstGeom>
        </p:spPr>
        <p:txBody>
          <a:bodyPr anchor="b"/>
          <a:lstStyle/>
          <a:p>
            <a:pPr marL="0" lvl="4" indent="1097280" algn="ctr" defTabSz="975360">
              <a:lnSpc>
                <a:spcPct val="80000"/>
              </a:lnSpc>
              <a:spcBef>
                <a:spcPts val="0"/>
              </a:spcBef>
              <a:buSzTx/>
              <a:buNone/>
              <a:defRPr sz="8960">
                <a:latin typeface="Canela Bold"/>
                <a:ea typeface="Canela Bold"/>
                <a:cs typeface="Canela Bold"/>
                <a:sym typeface="Canela Bold"/>
              </a:defRPr>
            </a:pPr>
            <a:r>
              <a:t>100%
</a:t>
            </a:r>
          </a:p>
        </p:txBody>
      </p:sp>
      <p:sp>
        <p:nvSpPr>
          <p:cNvPr id="108" name="Slide Number"/>
          <p:cNvSpPr txBox="1">
            <a:spLocks noGrp="1"/>
          </p:cNvSpPr>
          <p:nvPr>
            <p:ph type="sldNum" sz="quarter" idx="2"/>
          </p:nvPr>
        </p:nvSpPr>
        <p:spPr>
          <a:xfrm>
            <a:off x="11997690"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Body Level One…"/>
          <p:cNvSpPr txBox="1">
            <a:spLocks noGrp="1"/>
          </p:cNvSpPr>
          <p:nvPr>
            <p:ph type="body" sz="quarter" idx="1" hasCustomPrompt="1"/>
          </p:nvPr>
        </p:nvSpPr>
        <p:spPr>
          <a:xfrm>
            <a:off x="1219200" y="11100052"/>
            <a:ext cx="21945602" cy="832614"/>
          </a:xfrm>
          <a:prstGeom prst="rect">
            <a:avLst/>
          </a:prstGeom>
        </p:spPr>
        <p:txBody>
          <a:bodyPr anchor="ct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vl2pPr algn="ctr" defTabSz="825500">
              <a:lnSpc>
                <a:spcPct val="100000"/>
              </a:lnSpc>
              <a:spcBef>
                <a:spcPts val="0"/>
              </a:spcBef>
              <a:defRPr spc="-44">
                <a:latin typeface="Graphik Semibold"/>
                <a:ea typeface="Graphik Semibold"/>
                <a:cs typeface="Graphik Semibold"/>
                <a:sym typeface="Graphik Semibold"/>
              </a:defRPr>
            </a:lvl2pPr>
            <a:lvl3pPr algn="ctr" defTabSz="825500">
              <a:lnSpc>
                <a:spcPct val="100000"/>
              </a:lnSpc>
              <a:spcBef>
                <a:spcPts val="0"/>
              </a:spcBef>
              <a:defRPr spc="-44">
                <a:latin typeface="Graphik Semibold"/>
                <a:ea typeface="Graphik Semibold"/>
                <a:cs typeface="Graphik Semibold"/>
                <a:sym typeface="Graphik Semibold"/>
              </a:defRPr>
            </a:lvl3pPr>
            <a:lvl4pPr algn="ctr" defTabSz="825500">
              <a:lnSpc>
                <a:spcPct val="100000"/>
              </a:lnSpc>
              <a:spcBef>
                <a:spcPts val="0"/>
              </a:spcBef>
              <a:defRPr spc="-44">
                <a:latin typeface="Graphik Semibold"/>
                <a:ea typeface="Graphik Semibold"/>
                <a:cs typeface="Graphik Semibold"/>
                <a:sym typeface="Graphik Semibold"/>
              </a:defRPr>
            </a:lvl4pPr>
            <a:lvl5pPr algn="ctr" defTabSz="825500">
              <a:lnSpc>
                <a:spcPct val="100000"/>
              </a:lnSpc>
              <a:spcBef>
                <a:spcPts val="0"/>
              </a:spcBef>
              <a:defRPr spc="-44">
                <a:latin typeface="Graphik Semibold"/>
                <a:ea typeface="Graphik Semibold"/>
                <a:cs typeface="Graphik Semibold"/>
                <a:sym typeface="Graphik Semibold"/>
              </a:defRPr>
            </a:lvl5pPr>
          </a:lstStyle>
          <a:p>
            <a:r>
              <a:t>Attribution</a:t>
            </a:r>
          </a:p>
          <a:p>
            <a:pPr lvl="1"/>
            <a:endParaRPr/>
          </a:p>
          <a:p>
            <a:pPr lvl="2"/>
            <a:endParaRPr/>
          </a:p>
          <a:p>
            <a:pPr lvl="3"/>
            <a:endParaRPr/>
          </a:p>
          <a:p>
            <a:pPr lvl="4"/>
            <a:endParaRPr/>
          </a:p>
        </p:txBody>
      </p:sp>
      <p:sp>
        <p:nvSpPr>
          <p:cNvPr id="116" name="Body Level One…"/>
          <p:cNvSpPr txBox="1">
            <a:spLocks noGrp="1"/>
          </p:cNvSpPr>
          <p:nvPr>
            <p:ph type="body" sz="half" idx="21" hasCustomPrompt="1"/>
          </p:nvPr>
        </p:nvSpPr>
        <p:spPr>
          <a:xfrm>
            <a:off x="1219200" y="4178300"/>
            <a:ext cx="21945600" cy="4416425"/>
          </a:xfrm>
          <a:prstGeom prst="rect">
            <a:avLst/>
          </a:prstGeom>
        </p:spPr>
        <p:txBody>
          <a:bodyPr anchor="ctr"/>
          <a:lstStyle/>
          <a:p>
            <a:pPr marL="0" lvl="4" indent="1700783" algn="ctr" defTabSz="1511808">
              <a:lnSpc>
                <a:spcPct val="80000"/>
              </a:lnSpc>
              <a:spcBef>
                <a:spcPts val="0"/>
              </a:spcBef>
              <a:buSzTx/>
              <a:buNone/>
              <a:defRPr sz="5208">
                <a:latin typeface="Canela Bold"/>
                <a:ea typeface="Canela Bold"/>
                <a:cs typeface="Canela Bold"/>
                <a:sym typeface="Canela Bold"/>
              </a:defRPr>
            </a:pPr>
            <a:r>
              <a:t>“Notable Quote”
</a:t>
            </a:r>
          </a:p>
        </p:txBody>
      </p:sp>
      <p:sp>
        <p:nvSpPr>
          <p:cNvPr id="117" name="Slide Number"/>
          <p:cNvSpPr txBox="1">
            <a:spLocks noGrp="1"/>
          </p:cNvSpPr>
          <p:nvPr>
            <p:ph type="sldNum" sz="quarter" idx="2"/>
          </p:nvPr>
        </p:nvSpPr>
        <p:spPr>
          <a:xfrm>
            <a:off x="12001499"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Sea against sky at sunset 2"/>
          <p:cNvSpPr>
            <a:spLocks noGrp="1"/>
          </p:cNvSpPr>
          <p:nvPr>
            <p:ph type="pic" sz="quarter" idx="21"/>
          </p:nvPr>
        </p:nvSpPr>
        <p:spPr>
          <a:xfrm>
            <a:off x="15744825" y="5581751"/>
            <a:ext cx="7365408" cy="8280402"/>
          </a:xfrm>
          <a:prstGeom prst="rect">
            <a:avLst/>
          </a:prstGeom>
        </p:spPr>
        <p:txBody>
          <a:bodyPr lIns="91439" tIns="45719" rIns="91439" bIns="45719">
            <a:noAutofit/>
          </a:bodyPr>
          <a:lstStyle/>
          <a:p>
            <a:endParaRPr/>
          </a:p>
        </p:txBody>
      </p:sp>
      <p:sp>
        <p:nvSpPr>
          <p:cNvPr id="125" name="Sea against sky at sunset 1"/>
          <p:cNvSpPr>
            <a:spLocks noGrp="1"/>
          </p:cNvSpPr>
          <p:nvPr>
            <p:ph type="pic" sz="quarter" idx="22"/>
          </p:nvPr>
        </p:nvSpPr>
        <p:spPr>
          <a:xfrm>
            <a:off x="15363825" y="1270000"/>
            <a:ext cx="8115300" cy="5409006"/>
          </a:xfrm>
          <a:prstGeom prst="rect">
            <a:avLst/>
          </a:prstGeom>
        </p:spPr>
        <p:txBody>
          <a:bodyPr lIns="91439" tIns="45719" rIns="91439" bIns="45719">
            <a:noAutofit/>
          </a:bodyPr>
          <a:lstStyle/>
          <a:p>
            <a:endParaRPr/>
          </a:p>
        </p:txBody>
      </p:sp>
      <p:sp>
        <p:nvSpPr>
          <p:cNvPr id="126" name="Beach and sea at sunset"/>
          <p:cNvSpPr>
            <a:spLocks noGrp="1"/>
          </p:cNvSpPr>
          <p:nvPr>
            <p:ph type="pic" idx="23"/>
          </p:nvPr>
        </p:nvSpPr>
        <p:spPr>
          <a:xfrm>
            <a:off x="-63500" y="1270000"/>
            <a:ext cx="16764000" cy="111760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xfrm>
            <a:off x="12001499"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beach and sea at sunset"/>
          <p:cNvSpPr>
            <a:spLocks noGrp="1"/>
          </p:cNvSpPr>
          <p:nvPr>
            <p:ph type="pic" idx="21"/>
          </p:nvPr>
        </p:nvSpPr>
        <p:spPr>
          <a:xfrm>
            <a:off x="1270000" y="-423334"/>
            <a:ext cx="21844000" cy="14562668"/>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xfrm>
            <a:off x="12001499"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xfrm>
            <a:off x="12001499"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Beach and sea at sunset"/>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19200" y="3543300"/>
            <a:ext cx="21945600" cy="4267200"/>
          </a:xfrm>
          <a:prstGeom prst="rect">
            <a:avLst/>
          </a:prstGeom>
        </p:spPr>
        <p:txBody>
          <a:bodyPr anchor="b"/>
          <a:lstStyle>
            <a:lvl1pPr>
              <a:defRPr sz="12800" spc="-128">
                <a:solidFill>
                  <a:srgbClr val="FFFFFF"/>
                </a:solidFill>
              </a:defRPr>
            </a:lvl1pPr>
          </a:lstStyle>
          <a:p>
            <a:r>
              <a:t>Presentation Title</a:t>
            </a:r>
          </a:p>
        </p:txBody>
      </p:sp>
      <p:sp>
        <p:nvSpPr>
          <p:cNvPr id="23" name="Body Level One…"/>
          <p:cNvSpPr txBox="1">
            <a:spLocks noGrp="1"/>
          </p:cNvSpPr>
          <p:nvPr>
            <p:ph type="body" sz="quarter" idx="1" hasCustomPrompt="1"/>
          </p:nvPr>
        </p:nvSpPr>
        <p:spPr>
          <a:xfrm>
            <a:off x="1219200" y="7569200"/>
            <a:ext cx="21945600" cy="2252112"/>
          </a:xfrm>
          <a:prstGeom prst="rect">
            <a:avLst/>
          </a:prstGeom>
        </p:spPr>
        <p:txBody>
          <a:bodyPr/>
          <a:lstStyle>
            <a:lvl1pPr marL="0" indent="0" algn="ctr" defTabSz="825500">
              <a:lnSpc>
                <a:spcPct val="100000"/>
              </a:lnSpc>
              <a:spcBef>
                <a:spcPts val="0"/>
              </a:spcBef>
              <a:buSzTx/>
              <a:buNone/>
              <a:defRPr sz="6000" spc="-58">
                <a:solidFill>
                  <a:srgbClr val="FFFFFF"/>
                </a:solidFill>
                <a:latin typeface="Graphik Semibold"/>
                <a:ea typeface="Graphik Semibold"/>
                <a:cs typeface="Graphik Semibold"/>
                <a:sym typeface="Graphik Semibold"/>
              </a:defRPr>
            </a:lvl1pPr>
            <a:lvl2pPr marL="0" indent="0" algn="ctr" defTabSz="825500">
              <a:lnSpc>
                <a:spcPct val="100000"/>
              </a:lnSpc>
              <a:spcBef>
                <a:spcPts val="0"/>
              </a:spcBef>
              <a:buSzTx/>
              <a:buNone/>
              <a:defRPr sz="6000" spc="-58">
                <a:solidFill>
                  <a:srgbClr val="FFFFFF"/>
                </a:solidFill>
                <a:latin typeface="Graphik Semibold"/>
                <a:ea typeface="Graphik Semibold"/>
                <a:cs typeface="Graphik Semibold"/>
                <a:sym typeface="Graphik Semibold"/>
              </a:defRPr>
            </a:lvl2pPr>
            <a:lvl3pPr marL="0" indent="0" algn="ctr" defTabSz="825500">
              <a:lnSpc>
                <a:spcPct val="100000"/>
              </a:lnSpc>
              <a:spcBef>
                <a:spcPts val="0"/>
              </a:spcBef>
              <a:buSzTx/>
              <a:buNone/>
              <a:defRPr sz="6000" spc="-58">
                <a:solidFill>
                  <a:srgbClr val="FFFFFF"/>
                </a:solidFill>
                <a:latin typeface="Graphik Semibold"/>
                <a:ea typeface="Graphik Semibold"/>
                <a:cs typeface="Graphik Semibold"/>
                <a:sym typeface="Graphik Semibold"/>
              </a:defRPr>
            </a:lvl3pPr>
            <a:lvl4pPr marL="0" indent="0" algn="ctr" defTabSz="825500">
              <a:lnSpc>
                <a:spcPct val="100000"/>
              </a:lnSpc>
              <a:spcBef>
                <a:spcPts val="0"/>
              </a:spcBef>
              <a:buSzTx/>
              <a:buNone/>
              <a:defRPr sz="6000" spc="-58">
                <a:solidFill>
                  <a:srgbClr val="FFFFFF"/>
                </a:solidFill>
                <a:latin typeface="Graphik Semibold"/>
                <a:ea typeface="Graphik Semibold"/>
                <a:cs typeface="Graphik Semibold"/>
                <a:sym typeface="Graphik Semibold"/>
              </a:defRPr>
            </a:lvl4pPr>
            <a:lvl5pPr marL="0" indent="0" algn="ctr" defTabSz="825500">
              <a:lnSpc>
                <a:spcPct val="100000"/>
              </a:lnSpc>
              <a:spcBef>
                <a:spcPts val="0"/>
              </a:spcBef>
              <a:buSzTx/>
              <a:buNone/>
              <a:defRPr sz="6000" spc="-58">
                <a:solidFill>
                  <a:srgbClr val="FFFFFF"/>
                </a:solidFill>
                <a:latin typeface="Graphik Semibold"/>
                <a:ea typeface="Graphik Semibold"/>
                <a:cs typeface="Graphik Semibold"/>
                <a:sym typeface="Graphik Semibold"/>
              </a:defRPr>
            </a:lvl5pPr>
          </a:lstStyle>
          <a:p>
            <a:r>
              <a:t>Presentation Subtitle</a:t>
            </a:r>
          </a:p>
          <a:p>
            <a:pPr lvl="1"/>
            <a:endParaRPr/>
          </a:p>
          <a:p>
            <a:pPr lvl="2"/>
            <a:endParaRPr/>
          </a:p>
          <a:p>
            <a:pPr lvl="3"/>
            <a:endParaRPr/>
          </a:p>
          <a:p>
            <a:pPr lvl="4"/>
            <a:endParaRPr/>
          </a:p>
        </p:txBody>
      </p:sp>
      <p:sp>
        <p:nvSpPr>
          <p:cNvPr id="24" name="Author and Date"/>
          <p:cNvSpPr txBox="1">
            <a:spLocks noGrp="1"/>
          </p:cNvSpPr>
          <p:nvPr>
            <p:ph type="body" sz="quarter" idx="22" hasCustomPrompt="1"/>
          </p:nvPr>
        </p:nvSpPr>
        <p:spPr>
          <a:xfrm>
            <a:off x="1219200" y="11988800"/>
            <a:ext cx="21945602" cy="605791"/>
          </a:xfrm>
          <a:prstGeom prst="rect">
            <a:avLst/>
          </a:prstGeom>
        </p:spPr>
        <p:txBody>
          <a:bodyPr/>
          <a:lstStyle>
            <a:lvl1pPr marL="0" indent="0" algn="ctr" defTabSz="825500">
              <a:lnSpc>
                <a:spcPct val="100000"/>
              </a:lnSpc>
              <a:spcBef>
                <a:spcPts val="0"/>
              </a:spcBef>
              <a:buSzTx/>
              <a:buNone/>
              <a:defRPr sz="3000" spc="-100">
                <a:solidFill>
                  <a:srgbClr val="FFFFFF"/>
                </a:solidFill>
                <a:latin typeface="Graphik Medium"/>
                <a:ea typeface="Graphik Medium"/>
                <a:cs typeface="Graphik Medium"/>
                <a:sym typeface="Graphik Medium"/>
              </a:defRPr>
            </a:lvl1pPr>
          </a:lstStyle>
          <a:p>
            <a:r>
              <a:t>Author and Date</a:t>
            </a:r>
          </a:p>
        </p:txBody>
      </p:sp>
      <p:sp>
        <p:nvSpPr>
          <p:cNvPr id="25" name="Slide Number"/>
          <p:cNvSpPr txBox="1">
            <a:spLocks noGrp="1"/>
          </p:cNvSpPr>
          <p:nvPr>
            <p:ph type="sldNum" sz="quarter" idx="2"/>
          </p:nvPr>
        </p:nvSpPr>
        <p:spPr>
          <a:xfrm>
            <a:off x="11997690" y="12700000"/>
            <a:ext cx="388621" cy="429261"/>
          </a:xfrm>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Slide Title"/>
          <p:cNvSpPr txBox="1">
            <a:spLocks noGrp="1"/>
          </p:cNvSpPr>
          <p:nvPr>
            <p:ph type="title" hasCustomPrompt="1"/>
          </p:nvPr>
        </p:nvSpPr>
        <p:spPr>
          <a:xfrm>
            <a:off x="1215494" y="4585101"/>
            <a:ext cx="9757339" cy="2540002"/>
          </a:xfrm>
          <a:prstGeom prst="rect">
            <a:avLst/>
          </a:prstGeom>
        </p:spPr>
        <p:txBody>
          <a:bodyPr anchor="b"/>
          <a:lstStyle/>
          <a:p>
            <a:r>
              <a:t>Slide Title</a:t>
            </a:r>
          </a:p>
        </p:txBody>
      </p:sp>
      <p:sp>
        <p:nvSpPr>
          <p:cNvPr id="33" name="Sea against sky at sunset"/>
          <p:cNvSpPr>
            <a:spLocks noGrp="1"/>
          </p:cNvSpPr>
          <p:nvPr>
            <p:ph type="pic" idx="21"/>
          </p:nvPr>
        </p:nvSpPr>
        <p:spPr>
          <a:xfrm>
            <a:off x="9283700" y="1270000"/>
            <a:ext cx="16751300" cy="11176000"/>
          </a:xfrm>
          <a:prstGeom prst="rect">
            <a:avLst/>
          </a:prstGeom>
        </p:spPr>
        <p:txBody>
          <a:bodyPr lIns="91439" tIns="45719" rIns="91439" bIns="45719">
            <a:noAutofit/>
          </a:bodyPr>
          <a:lstStyle/>
          <a:p>
            <a:endParaRPr/>
          </a:p>
        </p:txBody>
      </p:sp>
      <p:sp>
        <p:nvSpPr>
          <p:cNvPr id="34" name="Body Level One…"/>
          <p:cNvSpPr txBox="1">
            <a:spLocks noGrp="1"/>
          </p:cNvSpPr>
          <p:nvPr>
            <p:ph type="body" sz="quarter" idx="1" hasCustomPrompt="1"/>
          </p:nvPr>
        </p:nvSpPr>
        <p:spPr>
          <a:xfrm>
            <a:off x="1219200" y="7016750"/>
            <a:ext cx="9753600" cy="5416550"/>
          </a:xfrm>
          <a:prstGeom prst="rect">
            <a:avLst/>
          </a:prstGeom>
        </p:spPr>
        <p:txBody>
          <a:bodyP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vl2pPr marL="0" indent="0" algn="ctr" defTabSz="825500">
              <a:lnSpc>
                <a:spcPct val="100000"/>
              </a:lnSpc>
              <a:spcBef>
                <a:spcPts val="0"/>
              </a:spcBef>
              <a:buSzTx/>
              <a:buNone/>
              <a:defRPr spc="-44">
                <a:latin typeface="Graphik Semibold"/>
                <a:ea typeface="Graphik Semibold"/>
                <a:cs typeface="Graphik Semibold"/>
                <a:sym typeface="Graphik Semibold"/>
              </a:defRPr>
            </a:lvl2pPr>
            <a:lvl3pPr marL="0" indent="0" algn="ctr" defTabSz="825500">
              <a:lnSpc>
                <a:spcPct val="100000"/>
              </a:lnSpc>
              <a:spcBef>
                <a:spcPts val="0"/>
              </a:spcBef>
              <a:buSzTx/>
              <a:buNone/>
              <a:defRPr spc="-44">
                <a:latin typeface="Graphik Semibold"/>
                <a:ea typeface="Graphik Semibold"/>
                <a:cs typeface="Graphik Semibold"/>
                <a:sym typeface="Graphik Semibold"/>
              </a:defRPr>
            </a:lvl3pPr>
            <a:lvl4pPr marL="0" indent="0" algn="ctr" defTabSz="825500">
              <a:lnSpc>
                <a:spcPct val="100000"/>
              </a:lnSpc>
              <a:spcBef>
                <a:spcPts val="0"/>
              </a:spcBef>
              <a:buSzTx/>
              <a:buNone/>
              <a:defRPr spc="-44">
                <a:latin typeface="Graphik Semibold"/>
                <a:ea typeface="Graphik Semibold"/>
                <a:cs typeface="Graphik Semibold"/>
                <a:sym typeface="Graphik Semibold"/>
              </a:defRPr>
            </a:lvl4pPr>
            <a:lvl5pPr marL="0" indent="0" algn="ctr" defTabSz="825500">
              <a:lnSpc>
                <a:spcPct val="100000"/>
              </a:lnSpc>
              <a:spcBef>
                <a:spcPts val="0"/>
              </a:spcBef>
              <a:buSzTx/>
              <a:buNone/>
              <a:defRPr spc="-44">
                <a:latin typeface="Graphik Semibold"/>
                <a:ea typeface="Graphik Semibold"/>
                <a:cs typeface="Graphik Semibold"/>
                <a:sym typeface="Graphik Semibold"/>
              </a:defRPr>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1997690"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4" name="Slide Subtitle"/>
          <p:cNvSpPr txBox="1">
            <a:spLocks noGrp="1"/>
          </p:cNvSpPr>
          <p:nvPr>
            <p:ph type="body" sz="quarter" idx="21" hasCustomPrompt="1"/>
          </p:nvPr>
        </p:nvSpPr>
        <p:spPr>
          <a:xfrm>
            <a:off x="1219200" y="2384648"/>
            <a:ext cx="21945602" cy="832614"/>
          </a:xfrm>
          <a:prstGeom prst="rect">
            <a:avLst/>
          </a:prstGeom>
        </p:spPr>
        <p:txBody>
          <a:bodyPr/>
          <a:lstStyle>
            <a:lvl1pPr marL="0" indent="0" algn="ctr" defTabSz="825500">
              <a:lnSpc>
                <a:spcPct val="100000"/>
              </a:lnSpc>
              <a:spcBef>
                <a:spcPts val="0"/>
              </a:spcBef>
              <a:buSzTx/>
              <a:buNone/>
              <a:defRPr spc="-100">
                <a:latin typeface="Graphik Semibold"/>
                <a:ea typeface="Graphik Semibold"/>
                <a:cs typeface="Graphik Semibold"/>
                <a:sym typeface="Graphik Semibold"/>
              </a:defRPr>
            </a:lvl1pPr>
          </a:lstStyle>
          <a:p>
            <a:r>
              <a:t>Slide Subtitle</a:t>
            </a: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xfrm>
            <a:off x="1219200" y="4013200"/>
            <a:ext cx="21945600" cy="8487148"/>
          </a:xfrm>
          <a:prstGeom prst="rect">
            <a:avLst/>
          </a:prstGeom>
        </p:spPr>
        <p:txBody>
          <a:bodyPr numCol="2" spcCol="2558383"/>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xfrm>
            <a:off x="12001499"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Title"/>
          <p:cNvSpPr txBox="1">
            <a:spLocks noGrp="1"/>
          </p:cNvSpPr>
          <p:nvPr>
            <p:ph type="title" hasCustomPrompt="1"/>
          </p:nvPr>
        </p:nvSpPr>
        <p:spPr>
          <a:xfrm>
            <a:off x="1219200" y="774700"/>
            <a:ext cx="9753600" cy="1600200"/>
          </a:xfrm>
          <a:prstGeom prst="rect">
            <a:avLst/>
          </a:prstGeom>
        </p:spPr>
        <p:txBody>
          <a:bodyPr/>
          <a:lstStyle/>
          <a:p>
            <a:r>
              <a:t>Slide Title</a:t>
            </a:r>
          </a:p>
        </p:txBody>
      </p:sp>
      <p:sp>
        <p:nvSpPr>
          <p:cNvPr id="61" name="Sea against sky at sunset"/>
          <p:cNvSpPr>
            <a:spLocks noGrp="1"/>
          </p:cNvSpPr>
          <p:nvPr>
            <p:ph type="pic" idx="21"/>
          </p:nvPr>
        </p:nvSpPr>
        <p:spPr>
          <a:xfrm>
            <a:off x="12192644" y="718588"/>
            <a:ext cx="10972801" cy="12329625"/>
          </a:xfrm>
          <a:prstGeom prst="rect">
            <a:avLst/>
          </a:prstGeom>
        </p:spPr>
        <p:txBody>
          <a:bodyPr lIns="91439" tIns="45719" rIns="91439" bIns="45719">
            <a:noAutofit/>
          </a:bodyPr>
          <a:lstStyle/>
          <a:p>
            <a:endParaRPr/>
          </a:p>
        </p:txBody>
      </p:sp>
      <p:sp>
        <p:nvSpPr>
          <p:cNvPr id="62" name="Body Level One…"/>
          <p:cNvSpPr txBox="1">
            <a:spLocks noGrp="1"/>
          </p:cNvSpPr>
          <p:nvPr>
            <p:ph type="body" sz="quarter" idx="1" hasCustomPrompt="1"/>
          </p:nvPr>
        </p:nvSpPr>
        <p:spPr>
          <a:xfrm>
            <a:off x="1219200" y="2387600"/>
            <a:ext cx="9757569" cy="832612"/>
          </a:xfrm>
          <a:prstGeom prst="rect">
            <a:avLst/>
          </a:prstGeom>
        </p:spPr>
        <p:txBody>
          <a:bodyP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vl2pPr algn="ctr" defTabSz="825500">
              <a:lnSpc>
                <a:spcPct val="100000"/>
              </a:lnSpc>
              <a:spcBef>
                <a:spcPts val="0"/>
              </a:spcBef>
              <a:defRPr spc="-44">
                <a:latin typeface="Graphik Semibold"/>
                <a:ea typeface="Graphik Semibold"/>
                <a:cs typeface="Graphik Semibold"/>
                <a:sym typeface="Graphik Semibold"/>
              </a:defRPr>
            </a:lvl2pPr>
            <a:lvl3pPr algn="ctr" defTabSz="825500">
              <a:lnSpc>
                <a:spcPct val="100000"/>
              </a:lnSpc>
              <a:spcBef>
                <a:spcPts val="0"/>
              </a:spcBef>
              <a:defRPr spc="-44">
                <a:latin typeface="Graphik Semibold"/>
                <a:ea typeface="Graphik Semibold"/>
                <a:cs typeface="Graphik Semibold"/>
                <a:sym typeface="Graphik Semibold"/>
              </a:defRPr>
            </a:lvl3pPr>
            <a:lvl4pPr algn="ctr" defTabSz="825500">
              <a:lnSpc>
                <a:spcPct val="100000"/>
              </a:lnSpc>
              <a:spcBef>
                <a:spcPts val="0"/>
              </a:spcBef>
              <a:defRPr spc="-44">
                <a:latin typeface="Graphik Semibold"/>
                <a:ea typeface="Graphik Semibold"/>
                <a:cs typeface="Graphik Semibold"/>
                <a:sym typeface="Graphik Semibold"/>
              </a:defRPr>
            </a:lvl4pPr>
            <a:lvl5pPr algn="ctr" defTabSz="825500">
              <a:lnSpc>
                <a:spcPct val="100000"/>
              </a:lnSpc>
              <a:spcBef>
                <a:spcPts val="0"/>
              </a:spcBef>
              <a:defRPr spc="-44">
                <a:latin typeface="Graphik Semibold"/>
                <a:ea typeface="Graphik Semibold"/>
                <a:cs typeface="Graphik Semibold"/>
                <a:sym typeface="Graphik Semibold"/>
              </a:defRPr>
            </a:lvl5pPr>
          </a:lstStyle>
          <a:p>
            <a:r>
              <a:t>Slide Subtitle</a:t>
            </a:r>
          </a:p>
          <a:p>
            <a:pPr lvl="1"/>
            <a:endParaRPr/>
          </a:p>
          <a:p>
            <a:pPr lvl="2"/>
            <a:endParaRPr/>
          </a:p>
          <a:p>
            <a:pPr lvl="3"/>
            <a:endParaRPr/>
          </a:p>
          <a:p>
            <a:pPr lvl="4"/>
            <a:endParaRPr/>
          </a:p>
        </p:txBody>
      </p:sp>
      <p:sp>
        <p:nvSpPr>
          <p:cNvPr id="63" name="Body Level One…"/>
          <p:cNvSpPr txBox="1">
            <a:spLocks noGrp="1"/>
          </p:cNvSpPr>
          <p:nvPr>
            <p:ph type="body" sz="half" idx="22" hasCustomPrompt="1"/>
          </p:nvPr>
        </p:nvSpPr>
        <p:spPr>
          <a:xfrm>
            <a:off x="1219199" y="4023221"/>
            <a:ext cx="9757571" cy="8384679"/>
          </a:xfrm>
          <a:prstGeom prst="rect">
            <a:avLst/>
          </a:prstGeom>
        </p:spPr>
        <p:txBody>
          <a:bodyPr/>
          <a:lstStyle/>
          <a:p>
            <a:r>
              <a:t>Slide bullet text</a:t>
            </a:r>
          </a:p>
        </p:txBody>
      </p:sp>
      <p:sp>
        <p:nvSpPr>
          <p:cNvPr id="64" name="Slide Number"/>
          <p:cNvSpPr txBox="1">
            <a:spLocks noGrp="1"/>
          </p:cNvSpPr>
          <p:nvPr>
            <p:ph type="sldNum" sz="quarter" idx="2"/>
          </p:nvPr>
        </p:nvSpPr>
        <p:spPr>
          <a:xfrm>
            <a:off x="12004040"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19200" y="3242269"/>
            <a:ext cx="21945600" cy="6604002"/>
          </a:xfrm>
          <a:prstGeom prst="rect">
            <a:avLst/>
          </a:prstGeom>
        </p:spPr>
        <p:txBody>
          <a:bodyPr anchor="ctr"/>
          <a:lstStyle>
            <a:lvl1pPr>
              <a:defRPr sz="12800" spc="0"/>
            </a:lvl1pPr>
          </a:lstStyle>
          <a:p>
            <a:r>
              <a:t>Section Title</a:t>
            </a:r>
          </a:p>
        </p:txBody>
      </p:sp>
      <p:sp>
        <p:nvSpPr>
          <p:cNvPr id="72" name="Slide Number"/>
          <p:cNvSpPr txBox="1">
            <a:spLocks noGrp="1"/>
          </p:cNvSpPr>
          <p:nvPr>
            <p:ph type="sldNum" sz="quarter" idx="2"/>
          </p:nvPr>
        </p:nvSpPr>
        <p:spPr>
          <a:xfrm>
            <a:off x="12001499"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prstGeom prst="rect">
            <a:avLst/>
          </a:prstGeom>
        </p:spPr>
        <p:txBody>
          <a:bodyPr/>
          <a:lstStyle/>
          <a:p>
            <a:r>
              <a:t>Slide Title</a:t>
            </a:r>
          </a:p>
        </p:txBody>
      </p:sp>
      <p:sp>
        <p:nvSpPr>
          <p:cNvPr id="80" name="Body Level One…"/>
          <p:cNvSpPr txBox="1">
            <a:spLocks noGrp="1"/>
          </p:cNvSpPr>
          <p:nvPr>
            <p:ph type="body" sz="quarter" idx="1" hasCustomPrompt="1"/>
          </p:nvPr>
        </p:nvSpPr>
        <p:spPr>
          <a:xfrm>
            <a:off x="1219200" y="2384648"/>
            <a:ext cx="21945602" cy="832614"/>
          </a:xfrm>
          <a:prstGeom prst="rect">
            <a:avLst/>
          </a:prstGeom>
        </p:spPr>
        <p:txBody>
          <a:bodyPr/>
          <a:lstStyle>
            <a:lvl1pPr marL="0" indent="0" algn="ctr" defTabSz="825500">
              <a:lnSpc>
                <a:spcPct val="100000"/>
              </a:lnSpc>
              <a:spcBef>
                <a:spcPts val="0"/>
              </a:spcBef>
              <a:buSzTx/>
              <a:buNone/>
              <a:defRPr spc="-44">
                <a:latin typeface="Graphik Semibold"/>
                <a:ea typeface="Graphik Semibold"/>
                <a:cs typeface="Graphik Semibold"/>
                <a:sym typeface="Graphik Semibold"/>
              </a:defRPr>
            </a:lvl1pPr>
            <a:lvl2pPr algn="ctr" defTabSz="825500">
              <a:lnSpc>
                <a:spcPct val="100000"/>
              </a:lnSpc>
              <a:spcBef>
                <a:spcPts val="0"/>
              </a:spcBef>
              <a:defRPr spc="-44">
                <a:latin typeface="Graphik Semibold"/>
                <a:ea typeface="Graphik Semibold"/>
                <a:cs typeface="Graphik Semibold"/>
                <a:sym typeface="Graphik Semibold"/>
              </a:defRPr>
            </a:lvl2pPr>
            <a:lvl3pPr algn="ctr" defTabSz="825500">
              <a:lnSpc>
                <a:spcPct val="100000"/>
              </a:lnSpc>
              <a:spcBef>
                <a:spcPts val="0"/>
              </a:spcBef>
              <a:defRPr spc="-44">
                <a:latin typeface="Graphik Semibold"/>
                <a:ea typeface="Graphik Semibold"/>
                <a:cs typeface="Graphik Semibold"/>
                <a:sym typeface="Graphik Semibold"/>
              </a:defRPr>
            </a:lvl3pPr>
            <a:lvl4pPr algn="ctr" defTabSz="825500">
              <a:lnSpc>
                <a:spcPct val="100000"/>
              </a:lnSpc>
              <a:spcBef>
                <a:spcPts val="0"/>
              </a:spcBef>
              <a:defRPr spc="-44">
                <a:latin typeface="Graphik Semibold"/>
                <a:ea typeface="Graphik Semibold"/>
                <a:cs typeface="Graphik Semibold"/>
                <a:sym typeface="Graphik Semibold"/>
              </a:defRPr>
            </a:lvl4pPr>
            <a:lvl5pPr algn="ctr" defTabSz="825500">
              <a:lnSpc>
                <a:spcPct val="100000"/>
              </a:lnSpc>
              <a:spcBef>
                <a:spcPts val="0"/>
              </a:spcBef>
              <a:defRPr spc="-44">
                <a:latin typeface="Graphik Semibold"/>
                <a:ea typeface="Graphik Semibold"/>
                <a:cs typeface="Graphik Semibold"/>
                <a:sym typeface="Graphik Semibold"/>
              </a:defRPr>
            </a:lvl5pPr>
          </a:lstStyle>
          <a:p>
            <a:r>
              <a:t>Slide Subtitle</a:t>
            </a:r>
          </a:p>
          <a:p>
            <a:pPr lvl="1"/>
            <a:endParaRPr/>
          </a:p>
          <a:p>
            <a:pPr lvl="2"/>
            <a:endParaRPr/>
          </a:p>
          <a:p>
            <a:pPr lvl="3"/>
            <a:endParaRPr/>
          </a:p>
          <a:p>
            <a:pPr lvl="4"/>
            <a:endParaRPr/>
          </a:p>
        </p:txBody>
      </p:sp>
      <p:sp>
        <p:nvSpPr>
          <p:cNvPr id="81" name="Slide Number"/>
          <p:cNvSpPr txBox="1">
            <a:spLocks noGrp="1"/>
          </p:cNvSpPr>
          <p:nvPr>
            <p:ph type="sldNum" sz="quarter" idx="2"/>
          </p:nvPr>
        </p:nvSpPr>
        <p:spPr>
          <a:xfrm>
            <a:off x="12001499"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prstGeom prst="rect">
            <a:avLst/>
          </a:prstGeom>
        </p:spPr>
        <p:txBody>
          <a:bodyPr/>
          <a:lstStyle/>
          <a:p>
            <a:r>
              <a:t>Agenda Title</a:t>
            </a:r>
          </a:p>
        </p:txBody>
      </p:sp>
      <p:sp>
        <p:nvSpPr>
          <p:cNvPr id="89" name="Body Level One…"/>
          <p:cNvSpPr txBox="1">
            <a:spLocks noGrp="1"/>
          </p:cNvSpPr>
          <p:nvPr>
            <p:ph type="body" idx="1" hasCustomPrompt="1"/>
          </p:nvPr>
        </p:nvSpPr>
        <p:spPr>
          <a:xfrm>
            <a:off x="1219200" y="4013200"/>
            <a:ext cx="21945600" cy="8385548"/>
          </a:xfrm>
          <a:prstGeom prst="rect">
            <a:avLst/>
          </a:prstGeom>
        </p:spPr>
        <p:txBody>
          <a:bodyPr/>
          <a:lstStyle>
            <a:lvl1pPr marL="0" indent="0" defTabSz="825500">
              <a:lnSpc>
                <a:spcPct val="100000"/>
              </a:lnSpc>
              <a:buSzTx/>
              <a:buNone/>
              <a:defRPr sz="6800" spc="-136">
                <a:latin typeface="Canela Deck Regular"/>
                <a:ea typeface="Canela Deck Regular"/>
                <a:cs typeface="Canela Deck Regular"/>
                <a:sym typeface="Canela Deck Regular"/>
              </a:defRPr>
            </a:lvl1pPr>
            <a:lvl2pPr marL="0" indent="0" defTabSz="825500">
              <a:lnSpc>
                <a:spcPct val="100000"/>
              </a:lnSpc>
              <a:buSzTx/>
              <a:buNone/>
              <a:defRPr sz="6800" spc="-136">
                <a:latin typeface="Canela Deck Regular"/>
                <a:ea typeface="Canela Deck Regular"/>
                <a:cs typeface="Canela Deck Regular"/>
                <a:sym typeface="Canela Deck Regular"/>
              </a:defRPr>
            </a:lvl2pPr>
            <a:lvl3pPr marL="0" indent="0" defTabSz="825500">
              <a:lnSpc>
                <a:spcPct val="100000"/>
              </a:lnSpc>
              <a:buSzTx/>
              <a:buNone/>
              <a:defRPr sz="6800" spc="-136">
                <a:latin typeface="Canela Deck Regular"/>
                <a:ea typeface="Canela Deck Regular"/>
                <a:cs typeface="Canela Deck Regular"/>
                <a:sym typeface="Canela Deck Regular"/>
              </a:defRPr>
            </a:lvl3pPr>
            <a:lvl4pPr marL="0" indent="0" defTabSz="825500">
              <a:lnSpc>
                <a:spcPct val="100000"/>
              </a:lnSpc>
              <a:buSzTx/>
              <a:buNone/>
              <a:defRPr sz="6800" spc="-136">
                <a:latin typeface="Canela Deck Regular"/>
                <a:ea typeface="Canela Deck Regular"/>
                <a:cs typeface="Canela Deck Regular"/>
                <a:sym typeface="Canela Deck Regular"/>
              </a:defRPr>
            </a:lvl4pPr>
            <a:lvl5pPr marL="0" indent="0" defTabSz="825500">
              <a:lnSpc>
                <a:spcPct val="100000"/>
              </a:lnSpc>
              <a:buSzTx/>
              <a:buNone/>
              <a:defRPr sz="6800" spc="-136">
                <a:latin typeface="Canela Deck Regular"/>
                <a:ea typeface="Canela Deck Regular"/>
                <a:cs typeface="Canela Deck Regular"/>
                <a:sym typeface="Canela Deck Regular"/>
              </a:defRPr>
            </a:lvl5pPr>
          </a:lstStyle>
          <a:p>
            <a:r>
              <a:t>Agenda Topics</a:t>
            </a:r>
          </a:p>
          <a:p>
            <a:pPr lvl="1"/>
            <a:endParaRPr/>
          </a:p>
          <a:p>
            <a:pPr lvl="2"/>
            <a:endParaRPr/>
          </a:p>
          <a:p>
            <a:pPr lvl="3"/>
            <a:endParaRPr/>
          </a:p>
          <a:p>
            <a:pPr lvl="4"/>
            <a:endParaRPr/>
          </a:p>
        </p:txBody>
      </p:sp>
      <p:sp>
        <p:nvSpPr>
          <p:cNvPr id="90" name="Agenda Subtitle"/>
          <p:cNvSpPr txBox="1">
            <a:spLocks noGrp="1"/>
          </p:cNvSpPr>
          <p:nvPr>
            <p:ph type="body" sz="quarter" idx="21" hasCustomPrompt="1"/>
          </p:nvPr>
        </p:nvSpPr>
        <p:spPr>
          <a:xfrm>
            <a:off x="1219200" y="2387114"/>
            <a:ext cx="21945602" cy="832614"/>
          </a:xfrm>
          <a:prstGeom prst="rect">
            <a:avLst/>
          </a:prstGeom>
        </p:spPr>
        <p:txBody>
          <a:bodyPr/>
          <a:lstStyle>
            <a:lvl1pPr marL="0" indent="0" algn="ctr" defTabSz="825500">
              <a:lnSpc>
                <a:spcPct val="100000"/>
              </a:lnSpc>
              <a:spcBef>
                <a:spcPts val="0"/>
              </a:spcBef>
              <a:buSzTx/>
              <a:buNone/>
              <a:defRPr spc="-100">
                <a:latin typeface="Graphik Semibold"/>
                <a:ea typeface="Graphik Semibold"/>
                <a:cs typeface="Graphik Semibold"/>
                <a:sym typeface="Graphik Semibold"/>
              </a:defRPr>
            </a:lvl1pPr>
          </a:lstStyle>
          <a:p>
            <a:r>
              <a:t>Agenda Subtitle</a:t>
            </a:r>
          </a:p>
        </p:txBody>
      </p:sp>
      <p:sp>
        <p:nvSpPr>
          <p:cNvPr id="91" name="Slide Number"/>
          <p:cNvSpPr txBox="1">
            <a:spLocks noGrp="1"/>
          </p:cNvSpPr>
          <p:nvPr>
            <p:ph type="sldNum" sz="quarter" idx="2"/>
          </p:nvPr>
        </p:nvSpPr>
        <p:spPr>
          <a:xfrm>
            <a:off x="12001499" y="12700000"/>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19200" y="774700"/>
            <a:ext cx="21945600" cy="17272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19200" y="4013200"/>
            <a:ext cx="21948577" cy="84836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1997689" y="12700001"/>
            <a:ext cx="388621" cy="429261"/>
          </a:xfrm>
          <a:prstGeom prst="rect">
            <a:avLst/>
          </a:prstGeom>
          <a:ln w="12700">
            <a:miter lim="400000"/>
          </a:ln>
        </p:spPr>
        <p:txBody>
          <a:bodyPr wrap="none" lIns="50800" tIns="50800" rIns="50800" bIns="50800" anchor="b">
            <a:spAutoFit/>
          </a:bodyPr>
          <a:lstStyle>
            <a:lvl1pPr defTabSz="584200">
              <a:lnSpc>
                <a:spcPct val="100000"/>
              </a:lnSpc>
              <a:defRPr sz="2000">
                <a:solidFill>
                  <a:srgbClr val="5E5E5E"/>
                </a:solidFill>
                <a:latin typeface="Graphik"/>
                <a:ea typeface="Graphik"/>
                <a:cs typeface="Graphik"/>
                <a:sym typeface="Graphik"/>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2438400" rtl="0" latinLnBrk="0">
        <a:lnSpc>
          <a:spcPct val="80000"/>
        </a:lnSpc>
        <a:spcBef>
          <a:spcPts val="0"/>
        </a:spcBef>
        <a:spcAft>
          <a:spcPts val="0"/>
        </a:spcAft>
        <a:buClrTx/>
        <a:buSzTx/>
        <a:buFontTx/>
        <a:buNone/>
        <a:tabLst/>
        <a:defRPr sz="8400" b="0" i="0" u="none" strike="noStrike" cap="none" spc="-84" baseline="0">
          <a:solidFill>
            <a:srgbClr val="000000"/>
          </a:solidFill>
          <a:uFillTx/>
          <a:latin typeface="Canela Bold"/>
          <a:ea typeface="Canela Bold"/>
          <a:cs typeface="Canela Bold"/>
          <a:sym typeface="Canela Bold"/>
        </a:defRPr>
      </a:lvl1pPr>
      <a:lvl2pPr marL="0" marR="0" indent="0" algn="ctr" defTabSz="2438400" rtl="0" latinLnBrk="0">
        <a:lnSpc>
          <a:spcPct val="80000"/>
        </a:lnSpc>
        <a:spcBef>
          <a:spcPts val="0"/>
        </a:spcBef>
        <a:spcAft>
          <a:spcPts val="0"/>
        </a:spcAft>
        <a:buClrTx/>
        <a:buSzTx/>
        <a:buFontTx/>
        <a:buNone/>
        <a:tabLst/>
        <a:defRPr sz="8400" b="0" i="0" u="none" strike="noStrike" cap="none" spc="-84" baseline="0">
          <a:solidFill>
            <a:srgbClr val="000000"/>
          </a:solidFill>
          <a:uFillTx/>
          <a:latin typeface="Canela Bold"/>
          <a:ea typeface="Canela Bold"/>
          <a:cs typeface="Canela Bold"/>
          <a:sym typeface="Canela Bold"/>
        </a:defRPr>
      </a:lvl2pPr>
      <a:lvl3pPr marL="0" marR="0" indent="0" algn="ctr" defTabSz="2438400" rtl="0" latinLnBrk="0">
        <a:lnSpc>
          <a:spcPct val="80000"/>
        </a:lnSpc>
        <a:spcBef>
          <a:spcPts val="0"/>
        </a:spcBef>
        <a:spcAft>
          <a:spcPts val="0"/>
        </a:spcAft>
        <a:buClrTx/>
        <a:buSzTx/>
        <a:buFontTx/>
        <a:buNone/>
        <a:tabLst/>
        <a:defRPr sz="8400" b="0" i="0" u="none" strike="noStrike" cap="none" spc="-84" baseline="0">
          <a:solidFill>
            <a:srgbClr val="000000"/>
          </a:solidFill>
          <a:uFillTx/>
          <a:latin typeface="Canela Bold"/>
          <a:ea typeface="Canela Bold"/>
          <a:cs typeface="Canela Bold"/>
          <a:sym typeface="Canela Bold"/>
        </a:defRPr>
      </a:lvl3pPr>
      <a:lvl4pPr marL="0" marR="0" indent="0" algn="ctr" defTabSz="2438400" rtl="0" latinLnBrk="0">
        <a:lnSpc>
          <a:spcPct val="80000"/>
        </a:lnSpc>
        <a:spcBef>
          <a:spcPts val="0"/>
        </a:spcBef>
        <a:spcAft>
          <a:spcPts val="0"/>
        </a:spcAft>
        <a:buClrTx/>
        <a:buSzTx/>
        <a:buFontTx/>
        <a:buNone/>
        <a:tabLst/>
        <a:defRPr sz="8400" b="0" i="0" u="none" strike="noStrike" cap="none" spc="-84" baseline="0">
          <a:solidFill>
            <a:srgbClr val="000000"/>
          </a:solidFill>
          <a:uFillTx/>
          <a:latin typeface="Canela Bold"/>
          <a:ea typeface="Canela Bold"/>
          <a:cs typeface="Canela Bold"/>
          <a:sym typeface="Canela Bold"/>
        </a:defRPr>
      </a:lvl4pPr>
      <a:lvl5pPr marL="0" marR="0" indent="0" algn="ctr" defTabSz="2438400" rtl="0" latinLnBrk="0">
        <a:lnSpc>
          <a:spcPct val="80000"/>
        </a:lnSpc>
        <a:spcBef>
          <a:spcPts val="0"/>
        </a:spcBef>
        <a:spcAft>
          <a:spcPts val="0"/>
        </a:spcAft>
        <a:buClrTx/>
        <a:buSzTx/>
        <a:buFontTx/>
        <a:buNone/>
        <a:tabLst/>
        <a:defRPr sz="8400" b="0" i="0" u="none" strike="noStrike" cap="none" spc="-84" baseline="0">
          <a:solidFill>
            <a:srgbClr val="000000"/>
          </a:solidFill>
          <a:uFillTx/>
          <a:latin typeface="Canela Bold"/>
          <a:ea typeface="Canela Bold"/>
          <a:cs typeface="Canela Bold"/>
          <a:sym typeface="Canela Bold"/>
        </a:defRPr>
      </a:lvl5pPr>
      <a:lvl6pPr marL="0" marR="0" indent="0" algn="ctr" defTabSz="2438400" rtl="0" latinLnBrk="0">
        <a:lnSpc>
          <a:spcPct val="80000"/>
        </a:lnSpc>
        <a:spcBef>
          <a:spcPts val="0"/>
        </a:spcBef>
        <a:spcAft>
          <a:spcPts val="0"/>
        </a:spcAft>
        <a:buClrTx/>
        <a:buSzTx/>
        <a:buFontTx/>
        <a:buNone/>
        <a:tabLst/>
        <a:defRPr sz="8400" b="0" i="0" u="none" strike="noStrike" cap="none" spc="-84" baseline="0">
          <a:solidFill>
            <a:srgbClr val="000000"/>
          </a:solidFill>
          <a:uFillTx/>
          <a:latin typeface="Canela Bold"/>
          <a:ea typeface="Canela Bold"/>
          <a:cs typeface="Canela Bold"/>
          <a:sym typeface="Canela Bold"/>
        </a:defRPr>
      </a:lvl6pPr>
      <a:lvl7pPr marL="0" marR="0" indent="0" algn="ctr" defTabSz="2438400" rtl="0" latinLnBrk="0">
        <a:lnSpc>
          <a:spcPct val="80000"/>
        </a:lnSpc>
        <a:spcBef>
          <a:spcPts val="0"/>
        </a:spcBef>
        <a:spcAft>
          <a:spcPts val="0"/>
        </a:spcAft>
        <a:buClrTx/>
        <a:buSzTx/>
        <a:buFontTx/>
        <a:buNone/>
        <a:tabLst/>
        <a:defRPr sz="8400" b="0" i="0" u="none" strike="noStrike" cap="none" spc="-84" baseline="0">
          <a:solidFill>
            <a:srgbClr val="000000"/>
          </a:solidFill>
          <a:uFillTx/>
          <a:latin typeface="Canela Bold"/>
          <a:ea typeface="Canela Bold"/>
          <a:cs typeface="Canela Bold"/>
          <a:sym typeface="Canela Bold"/>
        </a:defRPr>
      </a:lvl7pPr>
      <a:lvl8pPr marL="0" marR="0" indent="0" algn="ctr" defTabSz="2438400" rtl="0" latinLnBrk="0">
        <a:lnSpc>
          <a:spcPct val="80000"/>
        </a:lnSpc>
        <a:spcBef>
          <a:spcPts val="0"/>
        </a:spcBef>
        <a:spcAft>
          <a:spcPts val="0"/>
        </a:spcAft>
        <a:buClrTx/>
        <a:buSzTx/>
        <a:buFontTx/>
        <a:buNone/>
        <a:tabLst/>
        <a:defRPr sz="8400" b="0" i="0" u="none" strike="noStrike" cap="none" spc="-84" baseline="0">
          <a:solidFill>
            <a:srgbClr val="000000"/>
          </a:solidFill>
          <a:uFillTx/>
          <a:latin typeface="Canela Bold"/>
          <a:ea typeface="Canela Bold"/>
          <a:cs typeface="Canela Bold"/>
          <a:sym typeface="Canela Bold"/>
        </a:defRPr>
      </a:lvl8pPr>
      <a:lvl9pPr marL="0" marR="0" indent="0" algn="ctr" defTabSz="2438400" rtl="0" latinLnBrk="0">
        <a:lnSpc>
          <a:spcPct val="80000"/>
        </a:lnSpc>
        <a:spcBef>
          <a:spcPts val="0"/>
        </a:spcBef>
        <a:spcAft>
          <a:spcPts val="0"/>
        </a:spcAft>
        <a:buClrTx/>
        <a:buSzTx/>
        <a:buFontTx/>
        <a:buNone/>
        <a:tabLst/>
        <a:defRPr sz="8400" b="0" i="0" u="none" strike="noStrike" cap="none" spc="-84" baseline="0">
          <a:solidFill>
            <a:srgbClr val="000000"/>
          </a:solidFill>
          <a:uFillTx/>
          <a:latin typeface="Canela Bold"/>
          <a:ea typeface="Canela Bold"/>
          <a:cs typeface="Canela Bold"/>
          <a:sym typeface="Canela Bold"/>
        </a:defRPr>
      </a:lvl9pPr>
    </p:titleStyle>
    <p:bodyStyle>
      <a:lvl1pPr marL="546100" marR="0" indent="-546100" algn="l" defTabSz="2438337" rtl="0" latinLnBrk="0">
        <a:lnSpc>
          <a:spcPct val="90000"/>
        </a:lnSpc>
        <a:spcBef>
          <a:spcPts val="2400"/>
        </a:spcBef>
        <a:spcAft>
          <a:spcPts val="0"/>
        </a:spcAft>
        <a:buClrTx/>
        <a:buSzPct val="150000"/>
        <a:buFontTx/>
        <a:buChar char="•"/>
        <a:tabLst/>
        <a:defRPr sz="4400" b="0" i="0" u="none" strike="noStrike" cap="none" spc="0" baseline="0">
          <a:solidFill>
            <a:srgbClr val="000000"/>
          </a:solidFill>
          <a:uFillTx/>
          <a:latin typeface="Canela Text Regular"/>
          <a:ea typeface="Canela Text Regular"/>
          <a:cs typeface="Canela Text Regular"/>
          <a:sym typeface="Canela Text Regular"/>
        </a:defRPr>
      </a:lvl1pPr>
      <a:lvl2pPr marL="1092200" marR="0" indent="-546100" algn="l" defTabSz="2438337" rtl="0" latinLnBrk="0">
        <a:lnSpc>
          <a:spcPct val="90000"/>
        </a:lnSpc>
        <a:spcBef>
          <a:spcPts val="2400"/>
        </a:spcBef>
        <a:spcAft>
          <a:spcPts val="0"/>
        </a:spcAft>
        <a:buClrTx/>
        <a:buSzPct val="150000"/>
        <a:buFontTx/>
        <a:buChar char="•"/>
        <a:tabLst/>
        <a:defRPr sz="4400" b="0" i="0" u="none" strike="noStrike" cap="none" spc="0" baseline="0">
          <a:solidFill>
            <a:srgbClr val="000000"/>
          </a:solidFill>
          <a:uFillTx/>
          <a:latin typeface="Canela Text Regular"/>
          <a:ea typeface="Canela Text Regular"/>
          <a:cs typeface="Canela Text Regular"/>
          <a:sym typeface="Canela Text Regular"/>
        </a:defRPr>
      </a:lvl2pPr>
      <a:lvl3pPr marL="1638300" marR="0" indent="-546100" algn="l" defTabSz="2438337" rtl="0" latinLnBrk="0">
        <a:lnSpc>
          <a:spcPct val="90000"/>
        </a:lnSpc>
        <a:spcBef>
          <a:spcPts val="2400"/>
        </a:spcBef>
        <a:spcAft>
          <a:spcPts val="0"/>
        </a:spcAft>
        <a:buClrTx/>
        <a:buSzPct val="150000"/>
        <a:buFontTx/>
        <a:buChar char="•"/>
        <a:tabLst/>
        <a:defRPr sz="4400" b="0" i="0" u="none" strike="noStrike" cap="none" spc="0" baseline="0">
          <a:solidFill>
            <a:srgbClr val="000000"/>
          </a:solidFill>
          <a:uFillTx/>
          <a:latin typeface="Canela Text Regular"/>
          <a:ea typeface="Canela Text Regular"/>
          <a:cs typeface="Canela Text Regular"/>
          <a:sym typeface="Canela Text Regular"/>
        </a:defRPr>
      </a:lvl3pPr>
      <a:lvl4pPr marL="2184400" marR="0" indent="-546100" algn="l" defTabSz="2438337" rtl="0" latinLnBrk="0">
        <a:lnSpc>
          <a:spcPct val="90000"/>
        </a:lnSpc>
        <a:spcBef>
          <a:spcPts val="2400"/>
        </a:spcBef>
        <a:spcAft>
          <a:spcPts val="0"/>
        </a:spcAft>
        <a:buClrTx/>
        <a:buSzPct val="150000"/>
        <a:buFontTx/>
        <a:buChar char="•"/>
        <a:tabLst/>
        <a:defRPr sz="4400" b="0" i="0" u="none" strike="noStrike" cap="none" spc="0" baseline="0">
          <a:solidFill>
            <a:srgbClr val="000000"/>
          </a:solidFill>
          <a:uFillTx/>
          <a:latin typeface="Canela Text Regular"/>
          <a:ea typeface="Canela Text Regular"/>
          <a:cs typeface="Canela Text Regular"/>
          <a:sym typeface="Canela Text Regular"/>
        </a:defRPr>
      </a:lvl4pPr>
      <a:lvl5pPr marL="2730500" marR="0" indent="-546100" algn="l" defTabSz="2438337" rtl="0" latinLnBrk="0">
        <a:lnSpc>
          <a:spcPct val="90000"/>
        </a:lnSpc>
        <a:spcBef>
          <a:spcPts val="2400"/>
        </a:spcBef>
        <a:spcAft>
          <a:spcPts val="0"/>
        </a:spcAft>
        <a:buClrTx/>
        <a:buSzPct val="150000"/>
        <a:buFontTx/>
        <a:buChar char="•"/>
        <a:tabLst/>
        <a:defRPr sz="4400" b="0" i="0" u="none" strike="noStrike" cap="none" spc="0" baseline="0">
          <a:solidFill>
            <a:srgbClr val="000000"/>
          </a:solidFill>
          <a:uFillTx/>
          <a:latin typeface="Canela Text Regular"/>
          <a:ea typeface="Canela Text Regular"/>
          <a:cs typeface="Canela Text Regular"/>
          <a:sym typeface="Canela Text Regular"/>
        </a:defRPr>
      </a:lvl5pPr>
      <a:lvl6pPr marL="3276600" marR="0" indent="-546100" algn="l" defTabSz="2438337" rtl="0" latinLnBrk="0">
        <a:lnSpc>
          <a:spcPct val="90000"/>
        </a:lnSpc>
        <a:spcBef>
          <a:spcPts val="2400"/>
        </a:spcBef>
        <a:spcAft>
          <a:spcPts val="0"/>
        </a:spcAft>
        <a:buClrTx/>
        <a:buSzPct val="150000"/>
        <a:buFontTx/>
        <a:buChar char="•"/>
        <a:tabLst/>
        <a:defRPr sz="4400" b="0" i="0" u="none" strike="noStrike" cap="none" spc="0" baseline="0">
          <a:solidFill>
            <a:srgbClr val="000000"/>
          </a:solidFill>
          <a:uFillTx/>
          <a:latin typeface="Canela Text Regular"/>
          <a:ea typeface="Canela Text Regular"/>
          <a:cs typeface="Canela Text Regular"/>
          <a:sym typeface="Canela Text Regular"/>
        </a:defRPr>
      </a:lvl6pPr>
      <a:lvl7pPr marL="3822700" marR="0" indent="-546100" algn="l" defTabSz="2438337" rtl="0" latinLnBrk="0">
        <a:lnSpc>
          <a:spcPct val="90000"/>
        </a:lnSpc>
        <a:spcBef>
          <a:spcPts val="2400"/>
        </a:spcBef>
        <a:spcAft>
          <a:spcPts val="0"/>
        </a:spcAft>
        <a:buClrTx/>
        <a:buSzPct val="150000"/>
        <a:buFontTx/>
        <a:buChar char="•"/>
        <a:tabLst/>
        <a:defRPr sz="4400" b="0" i="0" u="none" strike="noStrike" cap="none" spc="0" baseline="0">
          <a:solidFill>
            <a:srgbClr val="000000"/>
          </a:solidFill>
          <a:uFillTx/>
          <a:latin typeface="Canela Text Regular"/>
          <a:ea typeface="Canela Text Regular"/>
          <a:cs typeface="Canela Text Regular"/>
          <a:sym typeface="Canela Text Regular"/>
        </a:defRPr>
      </a:lvl7pPr>
      <a:lvl8pPr marL="4368800" marR="0" indent="-546100" algn="l" defTabSz="2438337" rtl="0" latinLnBrk="0">
        <a:lnSpc>
          <a:spcPct val="90000"/>
        </a:lnSpc>
        <a:spcBef>
          <a:spcPts val="2400"/>
        </a:spcBef>
        <a:spcAft>
          <a:spcPts val="0"/>
        </a:spcAft>
        <a:buClrTx/>
        <a:buSzPct val="150000"/>
        <a:buFontTx/>
        <a:buChar char="•"/>
        <a:tabLst/>
        <a:defRPr sz="4400" b="0" i="0" u="none" strike="noStrike" cap="none" spc="0" baseline="0">
          <a:solidFill>
            <a:srgbClr val="000000"/>
          </a:solidFill>
          <a:uFillTx/>
          <a:latin typeface="Canela Text Regular"/>
          <a:ea typeface="Canela Text Regular"/>
          <a:cs typeface="Canela Text Regular"/>
          <a:sym typeface="Canela Text Regular"/>
        </a:defRPr>
      </a:lvl8pPr>
      <a:lvl9pPr marL="4914900" marR="0" indent="-546100" algn="l" defTabSz="2438337" rtl="0" latinLnBrk="0">
        <a:lnSpc>
          <a:spcPct val="90000"/>
        </a:lnSpc>
        <a:spcBef>
          <a:spcPts val="2400"/>
        </a:spcBef>
        <a:spcAft>
          <a:spcPts val="0"/>
        </a:spcAft>
        <a:buClrTx/>
        <a:buSzPct val="150000"/>
        <a:buFontTx/>
        <a:buChar char="•"/>
        <a:tabLst/>
        <a:defRPr sz="4400" b="0" i="0" u="none" strike="noStrike" cap="none" spc="0" baseline="0">
          <a:solidFill>
            <a:srgbClr val="000000"/>
          </a:solidFill>
          <a:uFillTx/>
          <a:latin typeface="Canela Text Regular"/>
          <a:ea typeface="Canela Text Regular"/>
          <a:cs typeface="Canela Text Regular"/>
          <a:sym typeface="Canela Text Regular"/>
        </a:defRPr>
      </a:lvl9pPr>
    </p:bodyStyle>
    <p:otherStyle>
      <a:lvl1pPr marL="0" marR="0" indent="0" algn="ct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1pPr>
      <a:lvl2pPr marL="0" marR="0" indent="0" algn="ct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2pPr>
      <a:lvl3pPr marL="0" marR="0" indent="0" algn="ct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3pPr>
      <a:lvl4pPr marL="0" marR="0" indent="0" algn="ct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4pPr>
      <a:lvl5pPr marL="0" marR="0" indent="0" algn="ct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5pPr>
      <a:lvl6pPr marL="0" marR="0" indent="0" algn="ct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6pPr>
      <a:lvl7pPr marL="0" marR="0" indent="0" algn="ct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7pPr>
      <a:lvl8pPr marL="0" marR="0" indent="0" algn="ct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8pPr>
      <a:lvl9pPr marL="0" marR="0" indent="0" algn="ct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DISEASE DIAGNOSIS IN FOOD PROCESSING INDUSTRY"/>
          <p:cNvSpPr txBox="1">
            <a:spLocks noGrp="1"/>
          </p:cNvSpPr>
          <p:nvPr>
            <p:ph type="title"/>
          </p:nvPr>
        </p:nvSpPr>
        <p:spPr>
          <a:xfrm>
            <a:off x="1219200" y="697174"/>
            <a:ext cx="21945600" cy="10002982"/>
          </a:xfrm>
          <a:prstGeom prst="rect">
            <a:avLst/>
          </a:prstGeom>
        </p:spPr>
        <p:txBody>
          <a:bodyPr>
            <a:normAutofit/>
          </a:bodyPr>
          <a:lstStyle/>
          <a:p>
            <a:pPr defTabSz="1587397">
              <a:defRPr sz="8330" spc="-140">
                <a:solidFill>
                  <a:schemeClr val="accent5"/>
                </a:solidFill>
              </a:defRPr>
            </a:pPr>
            <a:r>
              <a:rPr lang="en-US" sz="8800" b="1" dirty="0"/>
              <a:t>"EMPOWER HER"</a:t>
            </a:r>
            <a:br>
              <a:rPr lang="en-US" sz="8800" b="1" dirty="0"/>
            </a:br>
            <a:br>
              <a:rPr lang="en-US" sz="8800" dirty="0"/>
            </a:br>
            <a:r>
              <a:rPr lang="en-US" sz="8300" dirty="0"/>
              <a:t>Real-Time Scream Detection for </a:t>
            </a:r>
            <a:br>
              <a:rPr lang="en-US" sz="8300" dirty="0">
                <a:solidFill>
                  <a:srgbClr val="E22146"/>
                </a:solidFill>
              </a:rPr>
            </a:br>
            <a:r>
              <a:rPr lang="en-US" sz="8300" dirty="0">
                <a:solidFill>
                  <a:schemeClr val="tx1"/>
                </a:solidFill>
              </a:rPr>
              <a:t>Women's Safety</a:t>
            </a:r>
            <a:r>
              <a:rPr lang="en-US" sz="8300" dirty="0"/>
              <a:t> and </a:t>
            </a:r>
            <a:r>
              <a:rPr lang="en-US" sz="8300" dirty="0">
                <a:solidFill>
                  <a:schemeClr val="tx1"/>
                </a:solidFill>
              </a:rPr>
              <a:t>Crime Prevention</a:t>
            </a:r>
            <a:br>
              <a:rPr lang="en-US" sz="8300" dirty="0">
                <a:solidFill>
                  <a:schemeClr val="tx1"/>
                </a:solidFill>
              </a:rPr>
            </a:br>
            <a:endParaRPr lang="en-US" dirty="0"/>
          </a:p>
          <a:p>
            <a:pPr defTabSz="1587397">
              <a:defRPr sz="8330" spc="-140">
                <a:solidFill>
                  <a:schemeClr val="accent5"/>
                </a:solidFill>
              </a:defRPr>
            </a:pPr>
            <a:r>
              <a:rPr sz="8300" dirty="0">
                <a:solidFill>
                  <a:srgbClr val="000000"/>
                </a:solidFill>
              </a:rPr>
              <a:t> </a:t>
            </a:r>
            <a:endParaRPr sz="8300" dirty="0"/>
          </a:p>
        </p:txBody>
      </p:sp>
      <p:sp>
        <p:nvSpPr>
          <p:cNvPr id="153" name="Slide Number"/>
          <p:cNvSpPr txBox="1">
            <a:spLocks noGrp="1"/>
          </p:cNvSpPr>
          <p:nvPr>
            <p:ph type="sldNum" sz="quarter" idx="4294967295"/>
          </p:nvPr>
        </p:nvSpPr>
        <p:spPr>
          <a:xfrm>
            <a:off x="12087986" y="12699999"/>
            <a:ext cx="215647"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a:t>
            </a:fld>
            <a:endParaRPr/>
          </a:p>
        </p:txBody>
      </p:sp>
      <p:sp>
        <p:nvSpPr>
          <p:cNvPr id="3" name="Text Placeholder 2">
            <a:extLst>
              <a:ext uri="{FF2B5EF4-FFF2-40B4-BE49-F238E27FC236}">
                <a16:creationId xmlns:a16="http://schemas.microsoft.com/office/drawing/2014/main" id="{D0F2E0B9-2EB9-74F9-C851-ECFB9D66E3C6}"/>
              </a:ext>
            </a:extLst>
          </p:cNvPr>
          <p:cNvSpPr>
            <a:spLocks noGrp="1"/>
          </p:cNvSpPr>
          <p:nvPr>
            <p:ph type="body" sz="quarter" idx="1"/>
          </p:nvPr>
        </p:nvSpPr>
        <p:spPr/>
        <p:txBody>
          <a:bodyPr/>
          <a:lstStyle/>
          <a:p>
            <a:endParaRPr lang="en-US"/>
          </a:p>
        </p:txBody>
      </p:sp>
      <p:pic>
        <p:nvPicPr>
          <p:cNvPr id="2" name="Picture 1" descr="A hands pointing at a person&#10;&#10;Description automatically generated">
            <a:extLst>
              <a:ext uri="{FF2B5EF4-FFF2-40B4-BE49-F238E27FC236}">
                <a16:creationId xmlns:a16="http://schemas.microsoft.com/office/drawing/2014/main" id="{19426AA2-D1D6-A58A-0A44-DAF0FF99839E}"/>
              </a:ext>
            </a:extLst>
          </p:cNvPr>
          <p:cNvPicPr>
            <a:picLocks noChangeAspect="1"/>
          </p:cNvPicPr>
          <p:nvPr/>
        </p:nvPicPr>
        <p:blipFill>
          <a:blip r:embed="rId2"/>
          <a:srcRect r="2740" b="6932"/>
          <a:stretch/>
        </p:blipFill>
        <p:spPr>
          <a:xfrm>
            <a:off x="10011926" y="715419"/>
            <a:ext cx="4391152" cy="2721469"/>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FEATURES"/>
          <p:cNvSpPr txBox="1">
            <a:spLocks noGrp="1"/>
          </p:cNvSpPr>
          <p:nvPr>
            <p:ph type="title"/>
          </p:nvPr>
        </p:nvSpPr>
        <p:spPr>
          <a:prstGeom prst="rect">
            <a:avLst/>
          </a:prstGeom>
        </p:spPr>
        <p:txBody>
          <a:bodyPr lIns="50800" tIns="50800" rIns="50800" bIns="50800" anchor="t">
            <a:normAutofit/>
          </a:bodyPr>
          <a:lstStyle>
            <a:lvl1pPr>
              <a:defRPr spc="-100">
                <a:solidFill>
                  <a:srgbClr val="AD0428"/>
                </a:solidFill>
              </a:defRPr>
            </a:lvl1pPr>
          </a:lstStyle>
          <a:p>
            <a:r>
              <a:rPr dirty="0"/>
              <a:t>FEATURES</a:t>
            </a:r>
            <a:r>
              <a:rPr lang="en-US" dirty="0"/>
              <a:t> </a:t>
            </a:r>
            <a:endParaRPr dirty="0"/>
          </a:p>
        </p:txBody>
      </p:sp>
      <p:sp>
        <p:nvSpPr>
          <p:cNvPr id="201" name="Early Detection: By analyzing cough sounds, respiratory issues can be detected at an early stage, allowing for prompt medical attention and intervention. This can prevent the progression of respiratory diseases and minimize their impact on workers' healt"/>
          <p:cNvSpPr txBox="1">
            <a:spLocks noGrp="1"/>
          </p:cNvSpPr>
          <p:nvPr>
            <p:ph type="body" idx="1"/>
          </p:nvPr>
        </p:nvSpPr>
        <p:spPr>
          <a:xfrm>
            <a:off x="6790527" y="3411781"/>
            <a:ext cx="21948578" cy="8483600"/>
          </a:xfrm>
          <a:prstGeom prst="rect">
            <a:avLst/>
          </a:prstGeom>
        </p:spPr>
        <p:txBody>
          <a:bodyPr lIns="50800" tIns="50800" rIns="50800" bIns="50800" anchor="t">
            <a:normAutofit/>
          </a:bodyPr>
          <a:lstStyle/>
          <a:p>
            <a:pPr marL="0" indent="0" defTabSz="868680">
              <a:buClr>
                <a:srgbClr val="000000"/>
              </a:buClr>
              <a:buNone/>
              <a:defRPr sz="3800" b="1">
                <a:solidFill>
                  <a:srgbClr val="404040"/>
                </a:solidFill>
                <a:latin typeface="Times New Roman"/>
                <a:ea typeface="Times New Roman"/>
                <a:cs typeface="Times New Roman"/>
                <a:sym typeface="Times New Roman"/>
              </a:defRPr>
            </a:pPr>
            <a:endParaRPr lang="en-US" dirty="0"/>
          </a:p>
          <a:p>
            <a:pPr defTabSz="868680">
              <a:buClr>
                <a:srgbClr val="000000"/>
              </a:buClr>
              <a:defRPr sz="3800" b="1">
                <a:solidFill>
                  <a:srgbClr val="404040"/>
                </a:solidFill>
                <a:latin typeface="Times New Roman"/>
                <a:ea typeface="Times New Roman"/>
                <a:cs typeface="Times New Roman"/>
                <a:sym typeface="Times New Roman"/>
              </a:defRPr>
            </a:pPr>
            <a:r>
              <a:rPr lang="en-US" dirty="0"/>
              <a:t>Real-time monitoring of the environment</a:t>
            </a:r>
          </a:p>
          <a:p>
            <a:pPr defTabSz="868680">
              <a:buClr>
                <a:srgbClr val="000000"/>
              </a:buClr>
              <a:defRPr sz="3800" b="1">
                <a:solidFill>
                  <a:srgbClr val="404040"/>
                </a:solidFill>
                <a:latin typeface="Times New Roman"/>
                <a:ea typeface="Times New Roman"/>
                <a:cs typeface="Times New Roman"/>
                <a:sym typeface="Times New Roman"/>
              </a:defRPr>
            </a:pPr>
            <a:r>
              <a:rPr lang="en-US" dirty="0"/>
              <a:t>Detection of distress screams</a:t>
            </a:r>
          </a:p>
          <a:p>
            <a:pPr defTabSz="868680">
              <a:buClr>
                <a:srgbClr val="000000"/>
              </a:buClr>
              <a:defRPr sz="3800" b="1">
                <a:solidFill>
                  <a:srgbClr val="404040"/>
                </a:solidFill>
                <a:latin typeface="Times New Roman"/>
                <a:ea typeface="Times New Roman"/>
                <a:cs typeface="Times New Roman"/>
                <a:sym typeface="Times New Roman"/>
              </a:defRPr>
            </a:pPr>
            <a:r>
              <a:rPr lang="en-US" dirty="0"/>
              <a:t>Enhanced safety through prompt alerts</a:t>
            </a:r>
          </a:p>
          <a:p>
            <a:pPr defTabSz="868680">
              <a:buClr>
                <a:srgbClr val="000000"/>
              </a:buClr>
              <a:defRPr sz="3800" b="1">
                <a:solidFill>
                  <a:srgbClr val="404040"/>
                </a:solidFill>
                <a:latin typeface="Times New Roman"/>
                <a:ea typeface="Times New Roman"/>
                <a:cs typeface="Times New Roman"/>
                <a:sym typeface="Times New Roman"/>
              </a:defRPr>
            </a:pPr>
            <a:r>
              <a:rPr lang="en-US" dirty="0"/>
              <a:t>Automatic location sharing</a:t>
            </a:r>
          </a:p>
          <a:p>
            <a:pPr defTabSz="868680">
              <a:buClr>
                <a:srgbClr val="000000"/>
              </a:buClr>
              <a:defRPr sz="3800" b="1">
                <a:solidFill>
                  <a:srgbClr val="404040"/>
                </a:solidFill>
                <a:latin typeface="Times New Roman"/>
                <a:ea typeface="Times New Roman"/>
                <a:cs typeface="Times New Roman"/>
                <a:sym typeface="Times New Roman"/>
              </a:defRPr>
            </a:pPr>
            <a:r>
              <a:rPr lang="en-US" dirty="0"/>
              <a:t>Strong privacy protections</a:t>
            </a:r>
          </a:p>
          <a:p>
            <a:pPr defTabSz="868680">
              <a:buClr>
                <a:srgbClr val="000000"/>
              </a:buClr>
              <a:defRPr sz="3800" b="1">
                <a:solidFill>
                  <a:srgbClr val="404040"/>
                </a:solidFill>
                <a:latin typeface="Times New Roman"/>
                <a:ea typeface="Times New Roman"/>
                <a:cs typeface="Times New Roman"/>
                <a:sym typeface="Times New Roman"/>
              </a:defRPr>
            </a:pPr>
            <a:r>
              <a:rPr lang="en-US" dirty="0"/>
              <a:t>Learning capabilities for improved accuracy</a:t>
            </a:r>
          </a:p>
          <a:p>
            <a:pPr defTabSz="868680">
              <a:buClr>
                <a:srgbClr val="000000"/>
              </a:buClr>
              <a:defRPr sz="3800" b="1">
                <a:solidFill>
                  <a:srgbClr val="404040"/>
                </a:solidFill>
                <a:latin typeface="Times New Roman"/>
                <a:ea typeface="Times New Roman"/>
                <a:cs typeface="Times New Roman"/>
                <a:sym typeface="Times New Roman"/>
              </a:defRPr>
            </a:pPr>
            <a:r>
              <a:rPr lang="en-US" dirty="0"/>
              <a:t>Multi-platform compatibility</a:t>
            </a:r>
          </a:p>
          <a:p>
            <a:pPr defTabSz="868680">
              <a:buClr>
                <a:srgbClr val="000000"/>
              </a:buClr>
              <a:defRPr sz="3800" b="1">
                <a:solidFill>
                  <a:srgbClr val="404040"/>
                </a:solidFill>
                <a:latin typeface="Times New Roman"/>
                <a:ea typeface="Times New Roman"/>
                <a:cs typeface="Times New Roman"/>
                <a:sym typeface="Times New Roman"/>
              </a:defRPr>
            </a:pPr>
            <a:r>
              <a:rPr lang="en-US" dirty="0"/>
              <a:t>Community awareness </a:t>
            </a:r>
            <a:r>
              <a:rPr lang="en-US" b="0" dirty="0"/>
              <a:t>to </a:t>
            </a:r>
            <a:r>
              <a:rPr lang="en-US" dirty="0"/>
              <a:t>combat harassment</a:t>
            </a:r>
            <a:r>
              <a:rPr lang="en-US" b="0" dirty="0"/>
              <a:t>.</a:t>
            </a:r>
            <a:endParaRPr lang="en-US" dirty="0"/>
          </a:p>
        </p:txBody>
      </p:sp>
      <p:sp>
        <p:nvSpPr>
          <p:cNvPr id="202" name="OF OUR MODEL"/>
          <p:cNvSpPr txBox="1">
            <a:spLocks noGrp="1"/>
          </p:cNvSpPr>
          <p:nvPr>
            <p:ph type="body" idx="21"/>
          </p:nvPr>
        </p:nvSpPr>
        <p:spPr>
          <a:xfrm>
            <a:off x="1219200" y="2069619"/>
            <a:ext cx="21945602" cy="8326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379729">
              <a:defRPr sz="3800">
                <a:solidFill>
                  <a:srgbClr val="AD0428"/>
                </a:solidFill>
                <a:latin typeface="Canela Bold"/>
                <a:ea typeface="Canela Bold"/>
                <a:cs typeface="Canela Bold"/>
                <a:sym typeface="Canela Bold"/>
              </a:defRPr>
            </a:lvl1pPr>
          </a:lstStyle>
          <a:p>
            <a:r>
              <a:t>OF OUR MODEL</a:t>
            </a:r>
          </a:p>
        </p:txBody>
      </p:sp>
      <p:sp>
        <p:nvSpPr>
          <p:cNvPr id="203" name="Slide Number"/>
          <p:cNvSpPr txBox="1">
            <a:spLocks noGrp="1"/>
          </p:cNvSpPr>
          <p:nvPr>
            <p:ph type="sldNum" sz="quarter" idx="4294967295"/>
          </p:nvPr>
        </p:nvSpPr>
        <p:spPr>
          <a:xfrm>
            <a:off x="12056108" y="12699999"/>
            <a:ext cx="271781"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ARGET AUDIENCE"/>
          <p:cNvSpPr txBox="1">
            <a:spLocks noGrp="1"/>
          </p:cNvSpPr>
          <p:nvPr>
            <p:ph type="title"/>
          </p:nvPr>
        </p:nvSpPr>
        <p:spPr>
          <a:xfrm>
            <a:off x="1426309" y="1488521"/>
            <a:ext cx="21945602" cy="1727202"/>
          </a:xfrm>
          <a:prstGeom prst="rect">
            <a:avLst/>
          </a:prstGeom>
        </p:spPr>
        <p:txBody>
          <a:bodyPr lIns="50800" tIns="50800" rIns="50800" bIns="50800" anchor="t">
            <a:normAutofit/>
          </a:bodyPr>
          <a:lstStyle>
            <a:lvl1pPr>
              <a:defRPr spc="-100">
                <a:solidFill>
                  <a:schemeClr val="accent5"/>
                </a:solidFill>
              </a:defRPr>
            </a:lvl1pPr>
          </a:lstStyle>
          <a:p>
            <a:r>
              <a:rPr lang="en-US"/>
              <a:t>TOOLS AND TECHNOLOGIES</a:t>
            </a:r>
          </a:p>
        </p:txBody>
      </p:sp>
      <p:sp>
        <p:nvSpPr>
          <p:cNvPr id="234" name="Slide Number"/>
          <p:cNvSpPr txBox="1">
            <a:spLocks noGrp="1"/>
          </p:cNvSpPr>
          <p:nvPr>
            <p:ph type="sldNum" sz="quarter" idx="4294967295"/>
          </p:nvPr>
        </p:nvSpPr>
        <p:spPr>
          <a:xfrm>
            <a:off x="12005564" y="12700000"/>
            <a:ext cx="372873" cy="429261"/>
          </a:xfrm>
          <a:prstGeom prst="rect">
            <a:avLst/>
          </a:prstGeom>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a:lstStyle/>
          <a:p>
            <a:fld id="{86CB4B4D-7CA3-9044-876B-883B54F8677D}" type="slidenum">
              <a:t>11</a:t>
            </a:fld>
            <a:endParaRPr/>
          </a:p>
        </p:txBody>
      </p:sp>
      <p:sp>
        <p:nvSpPr>
          <p:cNvPr id="3" name="Text Placeholder 2">
            <a:extLst>
              <a:ext uri="{FF2B5EF4-FFF2-40B4-BE49-F238E27FC236}">
                <a16:creationId xmlns:a16="http://schemas.microsoft.com/office/drawing/2014/main" id="{FE0D9D85-9659-D0F5-912E-BFBA76C4641A}"/>
              </a:ext>
            </a:extLst>
          </p:cNvPr>
          <p:cNvSpPr>
            <a:spLocks noGrp="1"/>
          </p:cNvSpPr>
          <p:nvPr>
            <p:ph type="body" idx="1"/>
          </p:nvPr>
        </p:nvSpPr>
        <p:spPr>
          <a:xfrm>
            <a:off x="2430380" y="3417874"/>
            <a:ext cx="21948577" cy="8483600"/>
          </a:xfrm>
        </p:spPr>
        <p:txBody>
          <a:bodyPr lIns="50800" tIns="50800" rIns="50800" bIns="50800" anchor="t">
            <a:normAutofit/>
          </a:bodyPr>
          <a:lstStyle/>
          <a:p>
            <a:r>
              <a:rPr lang="en-US">
                <a:solidFill>
                  <a:schemeClr val="tx1"/>
                </a:solidFill>
                <a:latin typeface="Times New Roman"/>
              </a:rPr>
              <a:t>The whole project back-end is developed using </a:t>
            </a:r>
            <a:r>
              <a:rPr lang="en-US">
                <a:solidFill>
                  <a:srgbClr val="FF0000"/>
                </a:solidFill>
                <a:latin typeface="Times New Roman"/>
              </a:rPr>
              <a:t>python</a:t>
            </a:r>
            <a:r>
              <a:rPr lang="en-US">
                <a:solidFill>
                  <a:schemeClr val="tx1"/>
                </a:solidFill>
                <a:latin typeface="Times New Roman"/>
              </a:rPr>
              <a:t> language</a:t>
            </a:r>
          </a:p>
          <a:p>
            <a:r>
              <a:rPr lang="en-US" err="1">
                <a:solidFill>
                  <a:srgbClr val="FF0000"/>
                </a:solidFill>
                <a:latin typeface="Times New Roman"/>
              </a:rPr>
              <a:t>Kivy</a:t>
            </a:r>
            <a:r>
              <a:rPr lang="en-US">
                <a:solidFill>
                  <a:schemeClr val="tx1"/>
                </a:solidFill>
                <a:latin typeface="Times New Roman"/>
              </a:rPr>
              <a:t> framework is used in this project to design the interface of the application which is suitable for both desktops as well as Android applications.</a:t>
            </a:r>
          </a:p>
          <a:p>
            <a:r>
              <a:rPr lang="en-US">
                <a:solidFill>
                  <a:srgbClr val="FF0000"/>
                </a:solidFill>
                <a:latin typeface="Times New Roman"/>
              </a:rPr>
              <a:t>SVM (Support Vector Machine)</a:t>
            </a:r>
            <a:r>
              <a:rPr lang="en-US">
                <a:solidFill>
                  <a:schemeClr val="tx1"/>
                </a:solidFill>
                <a:latin typeface="Times New Roman"/>
              </a:rPr>
              <a:t> of Machine Learning is used for the detection and classification of screams.</a:t>
            </a:r>
          </a:p>
          <a:p>
            <a:r>
              <a:rPr lang="en-US">
                <a:solidFill>
                  <a:srgbClr val="FF0000"/>
                </a:solidFill>
                <a:latin typeface="Times New Roman"/>
              </a:rPr>
              <a:t>Multilayer </a:t>
            </a:r>
            <a:r>
              <a:rPr lang="en-US" err="1">
                <a:solidFill>
                  <a:srgbClr val="FF0000"/>
                </a:solidFill>
                <a:latin typeface="Times New Roman"/>
              </a:rPr>
              <a:t>perceptrons</a:t>
            </a:r>
            <a:r>
              <a:rPr lang="en-US">
                <a:solidFill>
                  <a:srgbClr val="FF0000"/>
                </a:solidFill>
                <a:latin typeface="Times New Roman"/>
              </a:rPr>
              <a:t> model</a:t>
            </a:r>
            <a:r>
              <a:rPr lang="en-US">
                <a:solidFill>
                  <a:schemeClr val="tx1"/>
                </a:solidFill>
                <a:latin typeface="Times New Roman"/>
              </a:rPr>
              <a:t> of Deep learning is used for the confirmation of detected screams.</a:t>
            </a:r>
          </a:p>
          <a:p>
            <a:r>
              <a:rPr lang="en-US">
                <a:solidFill>
                  <a:schemeClr val="tx1"/>
                </a:solidFill>
                <a:latin typeface="Times New Roman"/>
                <a:cs typeface="Arial"/>
              </a:rPr>
              <a:t>Integration with location services for </a:t>
            </a:r>
            <a:r>
              <a:rPr lang="en-US">
                <a:solidFill>
                  <a:srgbClr val="FF0000"/>
                </a:solidFill>
                <a:latin typeface="Times New Roman"/>
                <a:cs typeface="Arial"/>
              </a:rPr>
              <a:t>SMS Alerts</a:t>
            </a:r>
          </a:p>
          <a:p>
            <a:endParaRPr lang="en-US">
              <a:solidFill>
                <a:schemeClr val="tx1"/>
              </a:solidFill>
              <a:latin typeface="Arial"/>
              <a:cs typeface="Arial"/>
            </a:endParaRPr>
          </a:p>
          <a:p>
            <a:endParaRPr lang="en-US">
              <a:solidFill>
                <a:schemeClr val="tx1"/>
              </a:solidFill>
              <a:latin typeface="Times New Roman"/>
            </a:endParaRPr>
          </a:p>
          <a:p>
            <a:endParaRPr lang="en-US">
              <a:solidFill>
                <a:schemeClr val="tx1"/>
              </a:solidFill>
              <a:latin typeface="Times New Roman"/>
            </a:endParaRPr>
          </a:p>
        </p:txBody>
      </p:sp>
    </p:spTree>
    <p:extLst>
      <p:ext uri="{BB962C8B-B14F-4D97-AF65-F5344CB8AC3E}">
        <p14:creationId xmlns:p14="http://schemas.microsoft.com/office/powerpoint/2010/main" val="327326733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ARGET AUDIENCE"/>
          <p:cNvSpPr txBox="1">
            <a:spLocks noGrp="1"/>
          </p:cNvSpPr>
          <p:nvPr>
            <p:ph type="title"/>
          </p:nvPr>
        </p:nvSpPr>
        <p:spPr>
          <a:xfrm>
            <a:off x="1219199" y="532256"/>
            <a:ext cx="21945602" cy="1727202"/>
          </a:xfrm>
          <a:prstGeom prst="rect">
            <a:avLst/>
          </a:prstGeom>
        </p:spPr>
        <p:txBody>
          <a:bodyPr lIns="50800" tIns="50800" rIns="50800" bIns="50800" anchor="t">
            <a:normAutofit/>
          </a:bodyPr>
          <a:lstStyle>
            <a:lvl1pPr>
              <a:defRPr spc="-100">
                <a:solidFill>
                  <a:schemeClr val="accent5"/>
                </a:solidFill>
              </a:defRPr>
            </a:lvl1pPr>
          </a:lstStyle>
          <a:p>
            <a:r>
              <a:rPr lang="en-US" dirty="0"/>
              <a:t>MODEL ARCHITECTURE</a:t>
            </a:r>
          </a:p>
        </p:txBody>
      </p:sp>
      <p:sp>
        <p:nvSpPr>
          <p:cNvPr id="234" name="Slide Number"/>
          <p:cNvSpPr txBox="1">
            <a:spLocks noGrp="1"/>
          </p:cNvSpPr>
          <p:nvPr>
            <p:ph type="sldNum" sz="quarter" idx="4294967295"/>
          </p:nvPr>
        </p:nvSpPr>
        <p:spPr>
          <a:xfrm>
            <a:off x="12005564" y="12700000"/>
            <a:ext cx="372873"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12</a:t>
            </a:fld>
            <a:endParaRPr/>
          </a:p>
        </p:txBody>
      </p:sp>
      <p:sp>
        <p:nvSpPr>
          <p:cNvPr id="3" name="Text Placeholder 2">
            <a:extLst>
              <a:ext uri="{FF2B5EF4-FFF2-40B4-BE49-F238E27FC236}">
                <a16:creationId xmlns:a16="http://schemas.microsoft.com/office/drawing/2014/main" id="{FE0D9D85-9659-D0F5-912E-BFBA76C4641A}"/>
              </a:ext>
            </a:extLst>
          </p:cNvPr>
          <p:cNvSpPr>
            <a:spLocks noGrp="1"/>
          </p:cNvSpPr>
          <p:nvPr>
            <p:ph type="body" idx="1"/>
          </p:nvPr>
        </p:nvSpPr>
        <p:spPr>
          <a:xfrm>
            <a:off x="6999289" y="11856308"/>
            <a:ext cx="21948577" cy="1687384"/>
          </a:xfrm>
        </p:spPr>
        <p:txBody>
          <a:bodyPr lIns="50800" tIns="50800" rIns="50800" bIns="50800" anchor="t">
            <a:normAutofit/>
          </a:bodyPr>
          <a:lstStyle/>
          <a:p>
            <a:pPr marL="0" indent="0">
              <a:buNone/>
            </a:pPr>
            <a:r>
              <a:rPr lang="en-US" i="1" dirty="0">
                <a:solidFill>
                  <a:srgbClr val="666666"/>
                </a:solidFill>
                <a:latin typeface="Times New Roman"/>
              </a:rPr>
              <a:t>Working of </a:t>
            </a:r>
            <a:r>
              <a:rPr lang="en-US" i="1" dirty="0" err="1">
                <a:solidFill>
                  <a:srgbClr val="666666"/>
                </a:solidFill>
                <a:latin typeface="Times New Roman"/>
              </a:rPr>
              <a:t>Librosa</a:t>
            </a:r>
            <a:r>
              <a:rPr lang="en-US" i="1" dirty="0">
                <a:solidFill>
                  <a:srgbClr val="666666"/>
                </a:solidFill>
                <a:latin typeface="Times New Roman"/>
              </a:rPr>
              <a:t> Software and MFCCs</a:t>
            </a:r>
          </a:p>
        </p:txBody>
      </p:sp>
      <p:pic>
        <p:nvPicPr>
          <p:cNvPr id="4" name="Picture 3">
            <a:extLst>
              <a:ext uri="{FF2B5EF4-FFF2-40B4-BE49-F238E27FC236}">
                <a16:creationId xmlns:a16="http://schemas.microsoft.com/office/drawing/2014/main" id="{1DC2DEF7-CF9E-326E-A5D8-30D74A23229F}"/>
              </a:ext>
            </a:extLst>
          </p:cNvPr>
          <p:cNvPicPr>
            <a:picLocks noChangeAspect="1"/>
          </p:cNvPicPr>
          <p:nvPr/>
        </p:nvPicPr>
        <p:blipFill>
          <a:blip r:embed="rId2"/>
          <a:stretch>
            <a:fillRect/>
          </a:stretch>
        </p:blipFill>
        <p:spPr>
          <a:xfrm>
            <a:off x="4859917" y="1420071"/>
            <a:ext cx="13113661" cy="5162158"/>
          </a:xfrm>
          <a:prstGeom prst="rect">
            <a:avLst/>
          </a:prstGeom>
        </p:spPr>
      </p:pic>
      <p:pic>
        <p:nvPicPr>
          <p:cNvPr id="5" name="Picture 4">
            <a:extLst>
              <a:ext uri="{FF2B5EF4-FFF2-40B4-BE49-F238E27FC236}">
                <a16:creationId xmlns:a16="http://schemas.microsoft.com/office/drawing/2014/main" id="{9B53D4AA-CB13-4540-E58F-CC3F03438748}"/>
              </a:ext>
            </a:extLst>
          </p:cNvPr>
          <p:cNvPicPr>
            <a:picLocks noChangeAspect="1"/>
          </p:cNvPicPr>
          <p:nvPr/>
        </p:nvPicPr>
        <p:blipFill>
          <a:blip r:embed="rId3"/>
          <a:stretch>
            <a:fillRect/>
          </a:stretch>
        </p:blipFill>
        <p:spPr>
          <a:xfrm>
            <a:off x="5360717" y="6582229"/>
            <a:ext cx="12612860" cy="5229955"/>
          </a:xfrm>
          <a:prstGeom prst="rect">
            <a:avLst/>
          </a:prstGeom>
        </p:spPr>
      </p:pic>
    </p:spTree>
    <p:extLst>
      <p:ext uri="{BB962C8B-B14F-4D97-AF65-F5344CB8AC3E}">
        <p14:creationId xmlns:p14="http://schemas.microsoft.com/office/powerpoint/2010/main" val="372556686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ARGET AUDIENCE"/>
          <p:cNvSpPr txBox="1">
            <a:spLocks noGrp="1"/>
          </p:cNvSpPr>
          <p:nvPr>
            <p:ph type="title"/>
          </p:nvPr>
        </p:nvSpPr>
        <p:spPr>
          <a:xfrm>
            <a:off x="1426309" y="1488521"/>
            <a:ext cx="21945602" cy="1727202"/>
          </a:xfrm>
          <a:prstGeom prst="rect">
            <a:avLst/>
          </a:prstGeom>
        </p:spPr>
        <p:txBody>
          <a:bodyPr lIns="50800" tIns="50800" rIns="50800" bIns="50800" anchor="t">
            <a:normAutofit/>
          </a:bodyPr>
          <a:lstStyle>
            <a:lvl1pPr>
              <a:defRPr spc="-100">
                <a:solidFill>
                  <a:schemeClr val="accent5"/>
                </a:solidFill>
              </a:defRPr>
            </a:lvl1pPr>
          </a:lstStyle>
          <a:p>
            <a:r>
              <a:rPr lang="en-US"/>
              <a:t>MODEL ARCHITECTURE</a:t>
            </a:r>
          </a:p>
        </p:txBody>
      </p:sp>
      <p:sp>
        <p:nvSpPr>
          <p:cNvPr id="234" name="Slide Number"/>
          <p:cNvSpPr txBox="1">
            <a:spLocks noGrp="1"/>
          </p:cNvSpPr>
          <p:nvPr>
            <p:ph type="sldNum" sz="quarter" idx="4294967295"/>
          </p:nvPr>
        </p:nvSpPr>
        <p:spPr>
          <a:xfrm>
            <a:off x="12005564" y="12700000"/>
            <a:ext cx="372873" cy="42926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sp>
        <p:nvSpPr>
          <p:cNvPr id="3" name="Text Placeholder 2">
            <a:extLst>
              <a:ext uri="{FF2B5EF4-FFF2-40B4-BE49-F238E27FC236}">
                <a16:creationId xmlns:a16="http://schemas.microsoft.com/office/drawing/2014/main" id="{FE0D9D85-9659-D0F5-912E-BFBA76C4641A}"/>
              </a:ext>
            </a:extLst>
          </p:cNvPr>
          <p:cNvSpPr>
            <a:spLocks noGrp="1"/>
          </p:cNvSpPr>
          <p:nvPr>
            <p:ph type="body" idx="1"/>
          </p:nvPr>
        </p:nvSpPr>
        <p:spPr>
          <a:xfrm>
            <a:off x="4606399" y="9206906"/>
            <a:ext cx="21948577" cy="1687384"/>
          </a:xfrm>
        </p:spPr>
        <p:txBody>
          <a:bodyPr lIns="50800" tIns="50800" rIns="50800" bIns="50800" anchor="t">
            <a:normAutofit/>
          </a:bodyPr>
          <a:lstStyle/>
          <a:p>
            <a:pPr marL="0" indent="0">
              <a:buNone/>
            </a:pPr>
            <a:r>
              <a:rPr lang="en-US" i="1" dirty="0">
                <a:solidFill>
                  <a:srgbClr val="666666"/>
                </a:solidFill>
                <a:latin typeface="Times New Roman"/>
              </a:rPr>
              <a:t>Detection of noise, speech, shout and scream using SVM classifier</a:t>
            </a:r>
            <a:endParaRPr lang="en-US" dirty="0">
              <a:latin typeface="Times New Roman"/>
            </a:endParaRPr>
          </a:p>
        </p:txBody>
      </p:sp>
      <p:pic>
        <p:nvPicPr>
          <p:cNvPr id="2" name="Picture 1" descr="A diagram of a diagram&#10;&#10;Description automatically generated">
            <a:extLst>
              <a:ext uri="{FF2B5EF4-FFF2-40B4-BE49-F238E27FC236}">
                <a16:creationId xmlns:a16="http://schemas.microsoft.com/office/drawing/2014/main" id="{04B43CE7-59CC-F810-CB57-D9600402AC0B}"/>
              </a:ext>
            </a:extLst>
          </p:cNvPr>
          <p:cNvPicPr>
            <a:picLocks noChangeAspect="1"/>
          </p:cNvPicPr>
          <p:nvPr/>
        </p:nvPicPr>
        <p:blipFill>
          <a:blip r:embed="rId2"/>
          <a:stretch>
            <a:fillRect/>
          </a:stretch>
        </p:blipFill>
        <p:spPr>
          <a:xfrm>
            <a:off x="2241680" y="3672777"/>
            <a:ext cx="21134169" cy="5113514"/>
          </a:xfrm>
          <a:prstGeom prst="rect">
            <a:avLst/>
          </a:prstGeom>
        </p:spPr>
      </p:pic>
    </p:spTree>
    <p:extLst>
      <p:ext uri="{BB962C8B-B14F-4D97-AF65-F5344CB8AC3E}">
        <p14:creationId xmlns:p14="http://schemas.microsoft.com/office/powerpoint/2010/main" val="362318682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ARGET AUDIENCE"/>
          <p:cNvSpPr txBox="1">
            <a:spLocks noGrp="1"/>
          </p:cNvSpPr>
          <p:nvPr>
            <p:ph type="title"/>
          </p:nvPr>
        </p:nvSpPr>
        <p:spPr>
          <a:xfrm>
            <a:off x="1426309" y="1488521"/>
            <a:ext cx="21945602" cy="1727202"/>
          </a:xfrm>
          <a:prstGeom prst="rect">
            <a:avLst/>
          </a:prstGeom>
        </p:spPr>
        <p:txBody>
          <a:bodyPr lIns="50800" tIns="50800" rIns="50800" bIns="50800" anchor="t">
            <a:normAutofit/>
          </a:bodyPr>
          <a:lstStyle>
            <a:lvl1pPr>
              <a:defRPr spc="-100">
                <a:solidFill>
                  <a:schemeClr val="accent5"/>
                </a:solidFill>
              </a:defRPr>
            </a:lvl1pPr>
          </a:lstStyle>
          <a:p>
            <a:r>
              <a:rPr lang="en-US"/>
              <a:t>MODEL ARCHITECTURE</a:t>
            </a:r>
          </a:p>
        </p:txBody>
      </p:sp>
      <p:sp>
        <p:nvSpPr>
          <p:cNvPr id="234" name="Slide Number"/>
          <p:cNvSpPr txBox="1">
            <a:spLocks noGrp="1"/>
          </p:cNvSpPr>
          <p:nvPr>
            <p:ph type="sldNum" sz="quarter" idx="4294967295"/>
          </p:nvPr>
        </p:nvSpPr>
        <p:spPr>
          <a:xfrm>
            <a:off x="12005564" y="12700000"/>
            <a:ext cx="372873" cy="429261"/>
          </a:xfrm>
          <a:prstGeom prst="rect">
            <a:avLst/>
          </a:prstGeom>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a:lstStyle/>
          <a:p>
            <a:fld id="{86CB4B4D-7CA3-9044-876B-883B54F8677D}" type="slidenum">
              <a:t>14</a:t>
            </a:fld>
            <a:endParaRPr/>
          </a:p>
        </p:txBody>
      </p:sp>
      <p:sp>
        <p:nvSpPr>
          <p:cNvPr id="3" name="Text Placeholder 2">
            <a:extLst>
              <a:ext uri="{FF2B5EF4-FFF2-40B4-BE49-F238E27FC236}">
                <a16:creationId xmlns:a16="http://schemas.microsoft.com/office/drawing/2014/main" id="{FE0D9D85-9659-D0F5-912E-BFBA76C4641A}"/>
              </a:ext>
            </a:extLst>
          </p:cNvPr>
          <p:cNvSpPr>
            <a:spLocks noGrp="1"/>
          </p:cNvSpPr>
          <p:nvPr>
            <p:ph type="body" idx="1"/>
          </p:nvPr>
        </p:nvSpPr>
        <p:spPr>
          <a:xfrm>
            <a:off x="1239728" y="11013412"/>
            <a:ext cx="21948577" cy="1687384"/>
          </a:xfrm>
        </p:spPr>
        <p:txBody>
          <a:bodyPr lIns="50800" tIns="50800" rIns="50800" bIns="50800" anchor="t">
            <a:normAutofit/>
          </a:bodyPr>
          <a:lstStyle/>
          <a:p>
            <a:pPr marL="0" indent="0" algn="ctr">
              <a:buNone/>
            </a:pPr>
            <a:r>
              <a:rPr lang="en-US" i="1" dirty="0">
                <a:solidFill>
                  <a:srgbClr val="666666"/>
                </a:solidFill>
                <a:latin typeface="Times New Roman"/>
              </a:rPr>
              <a:t>Working of MPN</a:t>
            </a:r>
            <a:endParaRPr lang="en-US" dirty="0">
              <a:latin typeface="Times New Roman"/>
            </a:endParaRPr>
          </a:p>
        </p:txBody>
      </p:sp>
      <p:pic>
        <p:nvPicPr>
          <p:cNvPr id="4" name="Picture 3">
            <a:extLst>
              <a:ext uri="{FF2B5EF4-FFF2-40B4-BE49-F238E27FC236}">
                <a16:creationId xmlns:a16="http://schemas.microsoft.com/office/drawing/2014/main" id="{F62DE48B-0AAB-14EF-9850-A0AADBC7C2D1}"/>
              </a:ext>
            </a:extLst>
          </p:cNvPr>
          <p:cNvPicPr>
            <a:picLocks noChangeAspect="1"/>
          </p:cNvPicPr>
          <p:nvPr/>
        </p:nvPicPr>
        <p:blipFill>
          <a:blip r:embed="rId2"/>
          <a:stretch>
            <a:fillRect/>
          </a:stretch>
        </p:blipFill>
        <p:spPr>
          <a:xfrm>
            <a:off x="3006011" y="3604684"/>
            <a:ext cx="16685997" cy="6484979"/>
          </a:xfrm>
          <a:prstGeom prst="rect">
            <a:avLst/>
          </a:prstGeom>
        </p:spPr>
      </p:pic>
    </p:spTree>
    <p:extLst>
      <p:ext uri="{BB962C8B-B14F-4D97-AF65-F5344CB8AC3E}">
        <p14:creationId xmlns:p14="http://schemas.microsoft.com/office/powerpoint/2010/main" val="65845454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ARGET AUDIENCE"/>
          <p:cNvSpPr txBox="1">
            <a:spLocks noGrp="1"/>
          </p:cNvSpPr>
          <p:nvPr>
            <p:ph type="title"/>
          </p:nvPr>
        </p:nvSpPr>
        <p:spPr>
          <a:xfrm>
            <a:off x="1426309" y="626325"/>
            <a:ext cx="21945602" cy="1727202"/>
          </a:xfrm>
          <a:prstGeom prst="rect">
            <a:avLst/>
          </a:prstGeom>
        </p:spPr>
        <p:txBody>
          <a:bodyPr lIns="50800" tIns="50800" rIns="50800" bIns="50800" anchor="t">
            <a:normAutofit/>
          </a:bodyPr>
          <a:lstStyle>
            <a:lvl1pPr>
              <a:defRPr spc="-100">
                <a:solidFill>
                  <a:schemeClr val="accent5"/>
                </a:solidFill>
              </a:defRPr>
            </a:lvl1pPr>
          </a:lstStyle>
          <a:p>
            <a:r>
              <a:rPr lang="en-US"/>
              <a:t>MODEL ARCHITECTURE</a:t>
            </a:r>
          </a:p>
        </p:txBody>
      </p:sp>
      <p:sp>
        <p:nvSpPr>
          <p:cNvPr id="234" name="Slide Number"/>
          <p:cNvSpPr txBox="1">
            <a:spLocks noGrp="1"/>
          </p:cNvSpPr>
          <p:nvPr>
            <p:ph type="sldNum" sz="quarter" idx="4294967295"/>
          </p:nvPr>
        </p:nvSpPr>
        <p:spPr>
          <a:xfrm>
            <a:off x="12005564" y="12700000"/>
            <a:ext cx="372873"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15</a:t>
            </a:fld>
            <a:endParaRPr/>
          </a:p>
        </p:txBody>
      </p:sp>
      <p:sp>
        <p:nvSpPr>
          <p:cNvPr id="3" name="Text Placeholder 2">
            <a:extLst>
              <a:ext uri="{FF2B5EF4-FFF2-40B4-BE49-F238E27FC236}">
                <a16:creationId xmlns:a16="http://schemas.microsoft.com/office/drawing/2014/main" id="{FE0D9D85-9659-D0F5-912E-BFBA76C4641A}"/>
              </a:ext>
            </a:extLst>
          </p:cNvPr>
          <p:cNvSpPr>
            <a:spLocks noGrp="1"/>
          </p:cNvSpPr>
          <p:nvPr>
            <p:ph type="body" idx="1"/>
          </p:nvPr>
        </p:nvSpPr>
        <p:spPr>
          <a:xfrm>
            <a:off x="1239728" y="11855080"/>
            <a:ext cx="21948577" cy="1687384"/>
          </a:xfrm>
        </p:spPr>
        <p:txBody>
          <a:bodyPr lIns="50800" tIns="50800" rIns="50800" bIns="50800" anchor="t">
            <a:normAutofit/>
          </a:bodyPr>
          <a:lstStyle/>
          <a:p>
            <a:pPr marL="0" indent="0" algn="ctr">
              <a:buNone/>
            </a:pPr>
            <a:r>
              <a:rPr lang="en-US" i="1" dirty="0">
                <a:solidFill>
                  <a:srgbClr val="666666"/>
                </a:solidFill>
                <a:latin typeface="Times New Roman"/>
              </a:rPr>
              <a:t>Combined internal working of both models  (SVM and MPN)</a:t>
            </a:r>
            <a:endParaRPr lang="en-US" dirty="0">
              <a:latin typeface="Times New Roman"/>
            </a:endParaRPr>
          </a:p>
        </p:txBody>
      </p:sp>
      <p:pic>
        <p:nvPicPr>
          <p:cNvPr id="2" name="Picture 1" descr="A diagram of a speech model&#10;&#10;Description automatically generated">
            <a:extLst>
              <a:ext uri="{FF2B5EF4-FFF2-40B4-BE49-F238E27FC236}">
                <a16:creationId xmlns:a16="http://schemas.microsoft.com/office/drawing/2014/main" id="{6276FDD5-8285-D953-85A4-C4C9EC2798E7}"/>
              </a:ext>
            </a:extLst>
          </p:cNvPr>
          <p:cNvPicPr>
            <a:picLocks noChangeAspect="1"/>
          </p:cNvPicPr>
          <p:nvPr/>
        </p:nvPicPr>
        <p:blipFill>
          <a:blip r:embed="rId2"/>
          <a:stretch>
            <a:fillRect/>
          </a:stretch>
        </p:blipFill>
        <p:spPr>
          <a:xfrm>
            <a:off x="4358128" y="2158462"/>
            <a:ext cx="16850495" cy="9488196"/>
          </a:xfrm>
          <a:prstGeom prst="rect">
            <a:avLst/>
          </a:prstGeom>
        </p:spPr>
      </p:pic>
    </p:spTree>
    <p:extLst>
      <p:ext uri="{BB962C8B-B14F-4D97-AF65-F5344CB8AC3E}">
        <p14:creationId xmlns:p14="http://schemas.microsoft.com/office/powerpoint/2010/main" val="237566504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3804A-2DC1-7E1D-B54C-9CE5DD28345E}"/>
            </a:ext>
          </a:extLst>
        </p:cNvPr>
        <p:cNvGrpSpPr/>
        <p:nvPr/>
      </p:nvGrpSpPr>
      <p:grpSpPr>
        <a:xfrm>
          <a:off x="0" y="0"/>
          <a:ext cx="0" cy="0"/>
          <a:chOff x="0" y="0"/>
          <a:chExt cx="0" cy="0"/>
        </a:xfrm>
      </p:grpSpPr>
      <p:sp>
        <p:nvSpPr>
          <p:cNvPr id="232" name="TARGET AUDIENCE">
            <a:extLst>
              <a:ext uri="{FF2B5EF4-FFF2-40B4-BE49-F238E27FC236}">
                <a16:creationId xmlns:a16="http://schemas.microsoft.com/office/drawing/2014/main" id="{040E33A2-8530-A96D-ABE8-DEAF46FAE725}"/>
              </a:ext>
            </a:extLst>
          </p:cNvPr>
          <p:cNvSpPr txBox="1">
            <a:spLocks noGrp="1"/>
          </p:cNvSpPr>
          <p:nvPr>
            <p:ph type="title"/>
          </p:nvPr>
        </p:nvSpPr>
        <p:spPr>
          <a:xfrm>
            <a:off x="1426309" y="626325"/>
            <a:ext cx="21945602" cy="1727202"/>
          </a:xfrm>
          <a:prstGeom prst="rect">
            <a:avLst/>
          </a:prstGeom>
        </p:spPr>
        <p:txBody>
          <a:bodyPr lIns="50800" tIns="50800" rIns="50800" bIns="50800" anchor="t">
            <a:normAutofit/>
          </a:bodyPr>
          <a:lstStyle>
            <a:lvl1pPr>
              <a:defRPr spc="-100">
                <a:solidFill>
                  <a:schemeClr val="accent5"/>
                </a:solidFill>
              </a:defRPr>
            </a:lvl1pPr>
          </a:lstStyle>
          <a:p>
            <a:r>
              <a:rPr lang="en-US" dirty="0"/>
              <a:t>ALERT MESSAGE</a:t>
            </a:r>
          </a:p>
        </p:txBody>
      </p:sp>
      <p:sp>
        <p:nvSpPr>
          <p:cNvPr id="234" name="Slide Number">
            <a:extLst>
              <a:ext uri="{FF2B5EF4-FFF2-40B4-BE49-F238E27FC236}">
                <a16:creationId xmlns:a16="http://schemas.microsoft.com/office/drawing/2014/main" id="{8BAAF592-1F22-AF6A-0087-E8D30F1DF744}"/>
              </a:ext>
            </a:extLst>
          </p:cNvPr>
          <p:cNvSpPr txBox="1">
            <a:spLocks noGrp="1"/>
          </p:cNvSpPr>
          <p:nvPr>
            <p:ph type="sldNum" sz="quarter" idx="4294967295"/>
          </p:nvPr>
        </p:nvSpPr>
        <p:spPr>
          <a:xfrm>
            <a:off x="12005564" y="12700000"/>
            <a:ext cx="372873" cy="42926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16</a:t>
            </a:fld>
            <a:endParaRPr/>
          </a:p>
        </p:txBody>
      </p:sp>
      <p:sp>
        <p:nvSpPr>
          <p:cNvPr id="3" name="Text Placeholder 2">
            <a:extLst>
              <a:ext uri="{FF2B5EF4-FFF2-40B4-BE49-F238E27FC236}">
                <a16:creationId xmlns:a16="http://schemas.microsoft.com/office/drawing/2014/main" id="{4FC59B1A-634A-8F19-747E-FFA38857D7D0}"/>
              </a:ext>
            </a:extLst>
          </p:cNvPr>
          <p:cNvSpPr>
            <a:spLocks noGrp="1"/>
          </p:cNvSpPr>
          <p:nvPr>
            <p:ph type="body" idx="1"/>
          </p:nvPr>
        </p:nvSpPr>
        <p:spPr>
          <a:xfrm>
            <a:off x="851080" y="11012616"/>
            <a:ext cx="21948577" cy="1687384"/>
          </a:xfrm>
        </p:spPr>
        <p:txBody>
          <a:bodyPr lIns="50800" tIns="50800" rIns="50800" bIns="50800" anchor="t">
            <a:normAutofit/>
          </a:bodyPr>
          <a:lstStyle/>
          <a:p>
            <a:pPr marL="0" indent="0" algn="ctr">
              <a:buNone/>
            </a:pPr>
            <a:r>
              <a:rPr lang="en-US" sz="4000" dirty="0">
                <a:latin typeface="Times New Roman"/>
              </a:rPr>
              <a:t>SMS messages shared along with location</a:t>
            </a:r>
          </a:p>
        </p:txBody>
      </p:sp>
      <p:pic>
        <p:nvPicPr>
          <p:cNvPr id="5" name="Picture 4">
            <a:extLst>
              <a:ext uri="{FF2B5EF4-FFF2-40B4-BE49-F238E27FC236}">
                <a16:creationId xmlns:a16="http://schemas.microsoft.com/office/drawing/2014/main" id="{673909D9-9FF1-F833-AFBD-AA2D8ED6DA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6309" y="3635770"/>
            <a:ext cx="9814112" cy="4991396"/>
          </a:xfrm>
          <a:prstGeom prst="rect">
            <a:avLst/>
          </a:prstGeom>
        </p:spPr>
      </p:pic>
      <p:pic>
        <p:nvPicPr>
          <p:cNvPr id="7" name="Picture 6">
            <a:extLst>
              <a:ext uri="{FF2B5EF4-FFF2-40B4-BE49-F238E27FC236}">
                <a16:creationId xmlns:a16="http://schemas.microsoft.com/office/drawing/2014/main" id="{B0C636E9-396C-BFE5-307F-23D03277E6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40377" y="3556651"/>
            <a:ext cx="10317314" cy="5070515"/>
          </a:xfrm>
          <a:prstGeom prst="rect">
            <a:avLst/>
          </a:prstGeom>
        </p:spPr>
      </p:pic>
      <p:sp>
        <p:nvSpPr>
          <p:cNvPr id="10" name="TextBox 9">
            <a:extLst>
              <a:ext uri="{FF2B5EF4-FFF2-40B4-BE49-F238E27FC236}">
                <a16:creationId xmlns:a16="http://schemas.microsoft.com/office/drawing/2014/main" id="{EF2B9127-FCBC-7034-3418-131B942A0803}"/>
              </a:ext>
            </a:extLst>
          </p:cNvPr>
          <p:cNvSpPr txBox="1"/>
          <p:nvPr/>
        </p:nvSpPr>
        <p:spPr>
          <a:xfrm>
            <a:off x="445064" y="9106064"/>
            <a:ext cx="12195312" cy="4247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indent="0" algn="ctr">
              <a:buNone/>
            </a:pPr>
            <a:r>
              <a:rPr lang="en-US" dirty="0">
                <a:latin typeface="Times New Roman"/>
              </a:rPr>
              <a:t>No sign of Danger</a:t>
            </a:r>
          </a:p>
        </p:txBody>
      </p:sp>
      <p:sp>
        <p:nvSpPr>
          <p:cNvPr id="12" name="TextBox 11">
            <a:extLst>
              <a:ext uri="{FF2B5EF4-FFF2-40B4-BE49-F238E27FC236}">
                <a16:creationId xmlns:a16="http://schemas.microsoft.com/office/drawing/2014/main" id="{DA8F3E27-7CF0-9C1F-53CE-AAC16C8EB203}"/>
              </a:ext>
            </a:extLst>
          </p:cNvPr>
          <p:cNvSpPr txBox="1"/>
          <p:nvPr/>
        </p:nvSpPr>
        <p:spPr>
          <a:xfrm>
            <a:off x="12640376" y="9106064"/>
            <a:ext cx="12195312" cy="4247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indent="0" algn="ctr">
              <a:buNone/>
            </a:pPr>
            <a:r>
              <a:rPr lang="en-US" dirty="0">
                <a:solidFill>
                  <a:srgbClr val="FF0000"/>
                </a:solidFill>
                <a:latin typeface="Times New Roman"/>
              </a:rPr>
              <a:t>Victim is in Danger</a:t>
            </a:r>
          </a:p>
        </p:txBody>
      </p:sp>
    </p:spTree>
    <p:extLst>
      <p:ext uri="{BB962C8B-B14F-4D97-AF65-F5344CB8AC3E}">
        <p14:creationId xmlns:p14="http://schemas.microsoft.com/office/powerpoint/2010/main" val="12088977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HOW DOES THIS HELP ?"/>
          <p:cNvSpPr txBox="1">
            <a:spLocks noGrp="1"/>
          </p:cNvSpPr>
          <p:nvPr>
            <p:ph type="title"/>
          </p:nvPr>
        </p:nvSpPr>
        <p:spPr>
          <a:prstGeom prst="rect">
            <a:avLst/>
          </a:prstGeom>
        </p:spPr>
        <p:txBody>
          <a:bodyPr/>
          <a:lstStyle>
            <a:lvl1pPr>
              <a:defRPr spc="-100">
                <a:solidFill>
                  <a:srgbClr val="AD0428"/>
                </a:solidFill>
              </a:defRPr>
            </a:lvl1pPr>
          </a:lstStyle>
          <a:p>
            <a:r>
              <a:t>HOW DOES THIS HELP ?</a:t>
            </a:r>
          </a:p>
        </p:txBody>
      </p:sp>
      <p:sp>
        <p:nvSpPr>
          <p:cNvPr id="190" name="The implementation of respiratory disease detection through cough sounds offers a proactive approach to safeguarding the health of workers in the food processing industry. By leveraging AI and machine learning algorithms to analyze cough sounds, potentia"/>
          <p:cNvSpPr txBox="1">
            <a:spLocks noGrp="1"/>
          </p:cNvSpPr>
          <p:nvPr>
            <p:ph type="body" sz="half" idx="1"/>
          </p:nvPr>
        </p:nvSpPr>
        <p:spPr>
          <a:xfrm>
            <a:off x="1219199" y="3610634"/>
            <a:ext cx="11404099" cy="8886166"/>
          </a:xfrm>
          <a:prstGeom prst="rect">
            <a:avLst/>
          </a:prstGeom>
        </p:spPr>
        <p:txBody>
          <a:bodyPr lIns="50800" tIns="50800" rIns="50800" bIns="50800" anchor="t">
            <a:normAutofit/>
          </a:bodyPr>
          <a:lstStyle/>
          <a:p>
            <a:pPr defTabSz="850391">
              <a:buClr>
                <a:srgbClr val="E88B33"/>
              </a:buClr>
              <a:buFont typeface="Calibri"/>
              <a:buChar char="•"/>
              <a:defRPr sz="3800">
                <a:solidFill>
                  <a:srgbClr val="404040"/>
                </a:solidFill>
                <a:latin typeface="Times New Roman"/>
                <a:ea typeface="Times New Roman"/>
                <a:cs typeface="Times New Roman"/>
                <a:sym typeface="Times New Roman"/>
              </a:defRPr>
            </a:pPr>
            <a:r>
              <a:rPr lang="en-US" sz="4000" b="1" dirty="0"/>
              <a:t>Real-Time Detection:</a:t>
            </a:r>
            <a:r>
              <a:rPr lang="en-US" sz="4000" dirty="0"/>
              <a:t> AI detects </a:t>
            </a:r>
            <a:r>
              <a:rPr lang="en-US" sz="4000" dirty="0">
                <a:solidFill>
                  <a:srgbClr val="FF0000"/>
                </a:solidFill>
              </a:rPr>
              <a:t>distress screams</a:t>
            </a:r>
            <a:r>
              <a:rPr lang="en-US" sz="4000" dirty="0"/>
              <a:t> instantly.</a:t>
            </a:r>
          </a:p>
          <a:p>
            <a:pPr defTabSz="850391">
              <a:buFont typeface="Calibri"/>
              <a:buChar char="•"/>
              <a:defRPr sz="3800">
                <a:solidFill>
                  <a:srgbClr val="404040"/>
                </a:solidFill>
                <a:latin typeface="Times New Roman"/>
                <a:ea typeface="Times New Roman"/>
                <a:cs typeface="Times New Roman"/>
                <a:sym typeface="Times New Roman"/>
              </a:defRPr>
            </a:pPr>
            <a:r>
              <a:rPr lang="en-US" sz="4000" b="1" dirty="0"/>
              <a:t>High Accuracy:</a:t>
            </a:r>
            <a:r>
              <a:rPr lang="en-US" sz="4000" dirty="0"/>
              <a:t> </a:t>
            </a:r>
            <a:r>
              <a:rPr lang="en-US" sz="4000" dirty="0">
                <a:solidFill>
                  <a:srgbClr val="FF0000"/>
                </a:solidFill>
              </a:rPr>
              <a:t>Differentiates </a:t>
            </a:r>
            <a:r>
              <a:rPr lang="en-US" sz="4000" dirty="0"/>
              <a:t>distress from background noise.</a:t>
            </a:r>
          </a:p>
          <a:p>
            <a:pPr defTabSz="850391">
              <a:buFont typeface="Calibri"/>
              <a:buChar char="•"/>
              <a:defRPr sz="3800">
                <a:solidFill>
                  <a:srgbClr val="404040"/>
                </a:solidFill>
                <a:latin typeface="Times New Roman"/>
                <a:ea typeface="Times New Roman"/>
                <a:cs typeface="Times New Roman"/>
                <a:sym typeface="Times New Roman"/>
              </a:defRPr>
            </a:pPr>
            <a:r>
              <a:rPr lang="en-US" sz="4000" b="1" dirty="0"/>
              <a:t>Instant Alerts:</a:t>
            </a:r>
            <a:r>
              <a:rPr lang="en-US" sz="4000" dirty="0"/>
              <a:t> Sends </a:t>
            </a:r>
            <a:r>
              <a:rPr lang="en-US" sz="4000" dirty="0">
                <a:solidFill>
                  <a:srgbClr val="FF0000"/>
                </a:solidFill>
              </a:rPr>
              <a:t>location-based</a:t>
            </a:r>
            <a:r>
              <a:rPr lang="en-US" sz="4000" dirty="0"/>
              <a:t> emergency alerts.</a:t>
            </a:r>
          </a:p>
          <a:p>
            <a:pPr defTabSz="850391">
              <a:buFont typeface="Calibri"/>
              <a:buChar char="•"/>
              <a:defRPr sz="3800">
                <a:solidFill>
                  <a:srgbClr val="404040"/>
                </a:solidFill>
                <a:latin typeface="Times New Roman"/>
                <a:ea typeface="Times New Roman"/>
                <a:cs typeface="Times New Roman"/>
                <a:sym typeface="Times New Roman"/>
              </a:defRPr>
            </a:pPr>
            <a:r>
              <a:rPr lang="en-US" sz="4000" b="1" dirty="0"/>
              <a:t>Proactive Protection:</a:t>
            </a:r>
            <a:r>
              <a:rPr lang="en-US" sz="4000" dirty="0"/>
              <a:t> Prevents harassment through </a:t>
            </a:r>
            <a:r>
              <a:rPr lang="en-US" sz="4000" dirty="0">
                <a:solidFill>
                  <a:srgbClr val="FF0000"/>
                </a:solidFill>
              </a:rPr>
              <a:t>early intervention.</a:t>
            </a:r>
          </a:p>
          <a:p>
            <a:pPr defTabSz="850391">
              <a:buFont typeface="Calibri"/>
              <a:buChar char="•"/>
              <a:defRPr sz="3800">
                <a:solidFill>
                  <a:srgbClr val="404040"/>
                </a:solidFill>
                <a:latin typeface="Times New Roman"/>
                <a:ea typeface="Times New Roman"/>
                <a:cs typeface="Times New Roman"/>
                <a:sym typeface="Times New Roman"/>
              </a:defRPr>
            </a:pPr>
            <a:r>
              <a:rPr lang="en-US" sz="4000" b="1" dirty="0"/>
              <a:t>Scalable Solution:</a:t>
            </a:r>
            <a:r>
              <a:rPr lang="en-US" sz="4000" dirty="0"/>
              <a:t> Can expand for </a:t>
            </a:r>
            <a:r>
              <a:rPr lang="en-US" sz="4000" dirty="0">
                <a:solidFill>
                  <a:srgbClr val="FF0000"/>
                </a:solidFill>
              </a:rPr>
              <a:t>broader safety</a:t>
            </a:r>
            <a:r>
              <a:rPr lang="en-US" sz="4000" dirty="0"/>
              <a:t> applications.</a:t>
            </a:r>
            <a:endParaRPr lang="en-US" dirty="0"/>
          </a:p>
          <a:p>
            <a:pPr marL="84455" indent="-84455" defTabSz="850391">
              <a:lnSpc>
                <a:spcPct val="107000"/>
              </a:lnSpc>
              <a:spcBef>
                <a:spcPts val="1100"/>
              </a:spcBef>
              <a:buClr>
                <a:srgbClr val="E88B33"/>
              </a:buClr>
              <a:buSzPct val="100000"/>
              <a:buFont typeface="Calibri"/>
              <a:buChar char=" "/>
              <a:defRPr sz="3800">
                <a:solidFill>
                  <a:srgbClr val="404040"/>
                </a:solidFill>
                <a:latin typeface="Times New Roman"/>
                <a:ea typeface="Times New Roman"/>
                <a:cs typeface="Times New Roman"/>
                <a:sym typeface="Times New Roman"/>
              </a:defRPr>
            </a:pPr>
            <a:endParaRPr lang="en-US" sz="4000"/>
          </a:p>
        </p:txBody>
      </p:sp>
      <p:sp>
        <p:nvSpPr>
          <p:cNvPr id="192" name="Slide Number"/>
          <p:cNvSpPr txBox="1">
            <a:spLocks noGrp="1"/>
          </p:cNvSpPr>
          <p:nvPr>
            <p:ph type="sldNum" sz="quarter" idx="4294967295"/>
          </p:nvPr>
        </p:nvSpPr>
        <p:spPr>
          <a:xfrm>
            <a:off x="12068174" y="12699999"/>
            <a:ext cx="247651"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17</a:t>
            </a:fld>
            <a:endParaRPr/>
          </a:p>
        </p:txBody>
      </p:sp>
      <p:pic>
        <p:nvPicPr>
          <p:cNvPr id="2" name="Picture 1" descr="Empowerment or endowment? – Entropies">
            <a:extLst>
              <a:ext uri="{FF2B5EF4-FFF2-40B4-BE49-F238E27FC236}">
                <a16:creationId xmlns:a16="http://schemas.microsoft.com/office/drawing/2014/main" id="{1F51CEF1-E8D8-6596-54B1-E434528FC916}"/>
              </a:ext>
            </a:extLst>
          </p:cNvPr>
          <p:cNvPicPr>
            <a:picLocks noChangeAspect="1"/>
          </p:cNvPicPr>
          <p:nvPr/>
        </p:nvPicPr>
        <p:blipFill>
          <a:blip r:embed="rId2"/>
          <a:stretch>
            <a:fillRect/>
          </a:stretch>
        </p:blipFill>
        <p:spPr>
          <a:xfrm>
            <a:off x="15960957" y="4386214"/>
            <a:ext cx="6711349" cy="4936165"/>
          </a:xfrm>
          <a:prstGeom prst="rect">
            <a:avLst/>
          </a:prstGeom>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IMPACT"/>
          <p:cNvSpPr txBox="1">
            <a:spLocks noGrp="1"/>
          </p:cNvSpPr>
          <p:nvPr>
            <p:ph type="title"/>
          </p:nvPr>
        </p:nvSpPr>
        <p:spPr>
          <a:xfrm>
            <a:off x="1219200" y="1484913"/>
            <a:ext cx="21945600" cy="1727202"/>
          </a:xfrm>
          <a:prstGeom prst="rect">
            <a:avLst/>
          </a:prstGeom>
        </p:spPr>
        <p:txBody>
          <a:bodyPr lIns="50800" tIns="50800" rIns="50800" bIns="50800" anchor="t">
            <a:normAutofit/>
          </a:bodyPr>
          <a:lstStyle>
            <a:lvl1pPr>
              <a:defRPr spc="-100"/>
            </a:lvl1pPr>
          </a:lstStyle>
          <a:p>
            <a:r>
              <a:rPr>
                <a:solidFill>
                  <a:srgbClr val="FF0000"/>
                </a:solidFill>
              </a:rPr>
              <a:t>IMPACT</a:t>
            </a:r>
            <a:endParaRPr lang="en-US">
              <a:solidFill>
                <a:srgbClr val="FF0000"/>
              </a:solidFill>
            </a:endParaRPr>
          </a:p>
        </p:txBody>
      </p:sp>
      <p:sp>
        <p:nvSpPr>
          <p:cNvPr id="261" name="Early Detection and Diagnosis: By leveraging AI algorithms to analyze cough sounds, Our application can facilitate early detection and diagnosis of respiratory diseases. Early intervention can lead to better treatment outcomes, reduced complications, and"/>
          <p:cNvSpPr txBox="1">
            <a:spLocks noGrp="1"/>
          </p:cNvSpPr>
          <p:nvPr>
            <p:ph type="body" idx="1"/>
          </p:nvPr>
        </p:nvSpPr>
        <p:spPr>
          <a:xfrm>
            <a:off x="1465541" y="3425433"/>
            <a:ext cx="21948578" cy="9748807"/>
          </a:xfrm>
          <a:prstGeom prst="rect">
            <a:avLst/>
          </a:prstGeom>
        </p:spPr>
        <p:txBody>
          <a:bodyPr lIns="50800" tIns="50800" rIns="50800" bIns="50800" anchor="t">
            <a:normAutofit/>
          </a:bodyPr>
          <a:lstStyle/>
          <a:p>
            <a:pPr defTabSz="868680">
              <a:buClr>
                <a:srgbClr val="000000"/>
              </a:buClr>
              <a:defRPr sz="3800" b="1">
                <a:solidFill>
                  <a:srgbClr val="404040"/>
                </a:solidFill>
                <a:latin typeface="Times New Roman"/>
                <a:ea typeface="Times New Roman"/>
                <a:cs typeface="Times New Roman"/>
                <a:sym typeface="Times New Roman"/>
              </a:defRPr>
            </a:pPr>
            <a:r>
              <a:rPr lang="en-US" dirty="0"/>
              <a:t>Increased</a:t>
            </a:r>
            <a:r>
              <a:rPr lang="en-US" b="1" dirty="0"/>
              <a:t> Safety</a:t>
            </a:r>
            <a:r>
              <a:rPr lang="en-US" dirty="0"/>
              <a:t>:</a:t>
            </a:r>
            <a:r>
              <a:rPr lang="en-US" b="0" dirty="0"/>
              <a:t> </a:t>
            </a:r>
            <a:r>
              <a:rPr lang="en-US" dirty="0">
                <a:solidFill>
                  <a:srgbClr val="FF0000"/>
                </a:solidFill>
              </a:rPr>
              <a:t>Provides real-time </a:t>
            </a:r>
            <a:r>
              <a:rPr lang="en-US" b="0" dirty="0"/>
              <a:t>detection and </a:t>
            </a:r>
            <a:r>
              <a:rPr lang="en-US" dirty="0"/>
              <a:t>alerts</a:t>
            </a:r>
            <a:r>
              <a:rPr lang="en-US" b="0" dirty="0"/>
              <a:t>, </a:t>
            </a:r>
            <a:r>
              <a:rPr lang="en-US" dirty="0"/>
              <a:t>enhancing personal protection</a:t>
            </a:r>
            <a:r>
              <a:rPr lang="en-US" b="0" dirty="0"/>
              <a:t>.</a:t>
            </a:r>
            <a:endParaRPr lang="en-US" dirty="0"/>
          </a:p>
          <a:p>
            <a:pPr defTabSz="868680">
              <a:defRPr sz="3800" b="1">
                <a:solidFill>
                  <a:srgbClr val="404040"/>
                </a:solidFill>
                <a:latin typeface="Times New Roman"/>
                <a:ea typeface="Times New Roman"/>
                <a:cs typeface="Times New Roman"/>
                <a:sym typeface="Times New Roman"/>
              </a:defRPr>
            </a:pPr>
            <a:r>
              <a:rPr lang="en-US" dirty="0"/>
              <a:t>Faster Response: Enables authorities </a:t>
            </a:r>
            <a:r>
              <a:rPr lang="en-US" b="0" dirty="0"/>
              <a:t>to </a:t>
            </a:r>
            <a:r>
              <a:rPr lang="en-US" dirty="0">
                <a:solidFill>
                  <a:srgbClr val="FF0000"/>
                </a:solidFill>
              </a:rPr>
              <a:t>respond quickly</a:t>
            </a:r>
            <a:r>
              <a:rPr lang="en-US" dirty="0"/>
              <a:t> </a:t>
            </a:r>
            <a:r>
              <a:rPr lang="en-US" b="0" dirty="0"/>
              <a:t>to </a:t>
            </a:r>
            <a:r>
              <a:rPr lang="en-US" dirty="0"/>
              <a:t>harassment incidents</a:t>
            </a:r>
            <a:r>
              <a:rPr lang="en-US" b="0" dirty="0"/>
              <a:t>.</a:t>
            </a:r>
            <a:endParaRPr lang="en-US" dirty="0"/>
          </a:p>
          <a:p>
            <a:pPr defTabSz="868680">
              <a:defRPr sz="3800" b="1">
                <a:solidFill>
                  <a:srgbClr val="404040"/>
                </a:solidFill>
                <a:latin typeface="Times New Roman"/>
                <a:ea typeface="Times New Roman"/>
                <a:cs typeface="Times New Roman"/>
                <a:sym typeface="Times New Roman"/>
              </a:defRPr>
            </a:pPr>
            <a:r>
              <a:rPr lang="en-US" b="1" dirty="0"/>
              <a:t>Empowerment:</a:t>
            </a:r>
            <a:r>
              <a:rPr lang="en-US" dirty="0"/>
              <a:t> Gives women more control over</a:t>
            </a:r>
            <a:r>
              <a:rPr lang="en-US" b="0" dirty="0"/>
              <a:t> their </a:t>
            </a:r>
            <a:r>
              <a:rPr lang="en-US" dirty="0"/>
              <a:t>safety.</a:t>
            </a:r>
          </a:p>
          <a:p>
            <a:pPr defTabSz="868680">
              <a:defRPr sz="3800" b="1">
                <a:solidFill>
                  <a:srgbClr val="404040"/>
                </a:solidFill>
                <a:latin typeface="Times New Roman"/>
                <a:ea typeface="Times New Roman"/>
                <a:cs typeface="Times New Roman"/>
                <a:sym typeface="Times New Roman"/>
              </a:defRPr>
            </a:pPr>
            <a:r>
              <a:rPr lang="en-US" b="1" dirty="0"/>
              <a:t>Crime Deterrence:</a:t>
            </a:r>
            <a:r>
              <a:rPr lang="en-US" dirty="0"/>
              <a:t> Discourages potential offenders.</a:t>
            </a:r>
          </a:p>
          <a:p>
            <a:pPr defTabSz="868680">
              <a:defRPr sz="3800" b="1">
                <a:solidFill>
                  <a:srgbClr val="404040"/>
                </a:solidFill>
                <a:latin typeface="Times New Roman"/>
                <a:ea typeface="Times New Roman"/>
                <a:cs typeface="Times New Roman"/>
                <a:sym typeface="Times New Roman"/>
              </a:defRPr>
            </a:pPr>
            <a:r>
              <a:rPr lang="en-US" b="1" dirty="0"/>
              <a:t>Vulnerable Group Protection:</a:t>
            </a:r>
            <a:r>
              <a:rPr lang="en-US" dirty="0"/>
              <a:t> Helps women in </a:t>
            </a:r>
            <a:r>
              <a:rPr lang="en-US" dirty="0">
                <a:solidFill>
                  <a:srgbClr val="FF0000"/>
                </a:solidFill>
              </a:rPr>
              <a:t>high-risk</a:t>
            </a:r>
            <a:r>
              <a:rPr lang="en-US" dirty="0"/>
              <a:t> areas</a:t>
            </a:r>
            <a:r>
              <a:rPr lang="en-US" b="0" dirty="0"/>
              <a:t>.</a:t>
            </a:r>
            <a:endParaRPr lang="en-US" dirty="0"/>
          </a:p>
          <a:p>
            <a:pPr defTabSz="868680">
              <a:defRPr sz="3800" b="1">
                <a:solidFill>
                  <a:srgbClr val="404040"/>
                </a:solidFill>
                <a:latin typeface="Times New Roman"/>
                <a:ea typeface="Times New Roman"/>
                <a:cs typeface="Times New Roman"/>
                <a:sym typeface="Times New Roman"/>
              </a:defRPr>
            </a:pPr>
            <a:r>
              <a:rPr lang="en-US" dirty="0"/>
              <a:t>Community Awareness: Promotes collective action against harassment.</a:t>
            </a:r>
          </a:p>
          <a:p>
            <a:pPr defTabSz="868680">
              <a:defRPr sz="3800" b="1">
                <a:solidFill>
                  <a:srgbClr val="404040"/>
                </a:solidFill>
                <a:latin typeface="Times New Roman"/>
                <a:ea typeface="Times New Roman"/>
                <a:cs typeface="Times New Roman"/>
                <a:sym typeface="Times New Roman"/>
              </a:defRPr>
            </a:pPr>
            <a:r>
              <a:rPr lang="en-US" b="1" dirty="0"/>
              <a:t>Technological Innovation:</a:t>
            </a:r>
            <a:r>
              <a:rPr lang="en-US" dirty="0"/>
              <a:t> Drives further safety tech advancements</a:t>
            </a:r>
            <a:r>
              <a:rPr lang="en-US" b="0" dirty="0"/>
              <a:t>.</a:t>
            </a:r>
            <a:endParaRPr lang="en-US" dirty="0"/>
          </a:p>
          <a:p>
            <a:pPr defTabSz="868680">
              <a:defRPr sz="3800" b="1">
                <a:solidFill>
                  <a:srgbClr val="404040"/>
                </a:solidFill>
                <a:latin typeface="Times New Roman"/>
                <a:ea typeface="Times New Roman"/>
                <a:cs typeface="Times New Roman"/>
                <a:sym typeface="Times New Roman"/>
              </a:defRPr>
            </a:pPr>
            <a:r>
              <a:rPr lang="en-US" dirty="0"/>
              <a:t>Data-Driven Insights: </a:t>
            </a:r>
            <a:r>
              <a:rPr lang="en-US" dirty="0">
                <a:solidFill>
                  <a:srgbClr val="FF0000"/>
                </a:solidFill>
              </a:rPr>
              <a:t>Helps authorities </a:t>
            </a:r>
            <a:r>
              <a:rPr lang="en-US" dirty="0"/>
              <a:t>improve safety measures.</a:t>
            </a:r>
          </a:p>
          <a:p>
            <a:pPr defTabSz="868680">
              <a:defRPr sz="3800" b="1">
                <a:solidFill>
                  <a:srgbClr val="404040"/>
                </a:solidFill>
                <a:latin typeface="Times New Roman"/>
                <a:ea typeface="Times New Roman"/>
                <a:cs typeface="Times New Roman"/>
                <a:sym typeface="Times New Roman"/>
              </a:defRPr>
            </a:pPr>
            <a:r>
              <a:rPr lang="en-US" b="1" dirty="0"/>
              <a:t>Peace of Mind:</a:t>
            </a:r>
            <a:r>
              <a:rPr lang="en-US" dirty="0"/>
              <a:t> </a:t>
            </a:r>
            <a:r>
              <a:rPr lang="en-US" dirty="0">
                <a:solidFill>
                  <a:srgbClr val="FF0000"/>
                </a:solidFill>
              </a:rPr>
              <a:t>Reduces fear</a:t>
            </a:r>
            <a:r>
              <a:rPr lang="en-US" b="0" dirty="0"/>
              <a:t>, </a:t>
            </a:r>
            <a:r>
              <a:rPr lang="en-US" dirty="0"/>
              <a:t>allowing women to move more freely</a:t>
            </a:r>
            <a:r>
              <a:rPr lang="en-US" b="0" dirty="0"/>
              <a:t>.</a:t>
            </a:r>
            <a:endParaRPr lang="en-US" dirty="0"/>
          </a:p>
          <a:p>
            <a:pPr marL="854075" indent="-854075" defTabSz="868680">
              <a:lnSpc>
                <a:spcPct val="107000"/>
              </a:lnSpc>
              <a:spcBef>
                <a:spcPts val="1100"/>
              </a:spcBef>
              <a:buClr>
                <a:srgbClr val="000000"/>
              </a:buClr>
              <a:buSzPct val="100000"/>
              <a:buAutoNum type="arabicPeriod"/>
              <a:defRPr sz="3800" b="1">
                <a:solidFill>
                  <a:srgbClr val="404040"/>
                </a:solidFill>
                <a:latin typeface="Times New Roman"/>
                <a:ea typeface="Times New Roman"/>
                <a:cs typeface="Times New Roman"/>
                <a:sym typeface="Times New Roman"/>
              </a:defRPr>
            </a:pPr>
            <a:endParaRPr lang="en-US" b="0" dirty="0"/>
          </a:p>
        </p:txBody>
      </p:sp>
      <p:sp>
        <p:nvSpPr>
          <p:cNvPr id="262" name="Slide Number"/>
          <p:cNvSpPr txBox="1">
            <a:spLocks noGrp="1"/>
          </p:cNvSpPr>
          <p:nvPr>
            <p:ph type="sldNum" sz="quarter" idx="4294967295"/>
          </p:nvPr>
        </p:nvSpPr>
        <p:spPr>
          <a:xfrm>
            <a:off x="11994134" y="12700000"/>
            <a:ext cx="395733"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18</a:t>
            </a:fld>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ARGET AUDIENCE"/>
          <p:cNvSpPr txBox="1">
            <a:spLocks noGrp="1"/>
          </p:cNvSpPr>
          <p:nvPr>
            <p:ph type="title"/>
          </p:nvPr>
        </p:nvSpPr>
        <p:spPr>
          <a:xfrm>
            <a:off x="1426309" y="1693806"/>
            <a:ext cx="21945602" cy="1727202"/>
          </a:xfrm>
          <a:prstGeom prst="rect">
            <a:avLst/>
          </a:prstGeom>
        </p:spPr>
        <p:txBody>
          <a:bodyPr/>
          <a:lstStyle>
            <a:lvl1pPr>
              <a:defRPr spc="-100">
                <a:solidFill>
                  <a:schemeClr val="accent5"/>
                </a:solidFill>
              </a:defRPr>
            </a:lvl1pPr>
          </a:lstStyle>
          <a:p>
            <a:r>
              <a:t>TARGET AUDIENCE</a:t>
            </a:r>
          </a:p>
        </p:txBody>
      </p:sp>
      <p:sp>
        <p:nvSpPr>
          <p:cNvPr id="233" name="Food Processing Industries…"/>
          <p:cNvSpPr txBox="1">
            <a:spLocks noGrp="1"/>
          </p:cNvSpPr>
          <p:nvPr>
            <p:ph type="body" idx="1"/>
          </p:nvPr>
        </p:nvSpPr>
        <p:spPr>
          <a:xfrm>
            <a:off x="12920433" y="4670112"/>
            <a:ext cx="9221119" cy="8483600"/>
          </a:xfrm>
          <a:prstGeom prst="rect">
            <a:avLst/>
          </a:prstGeom>
        </p:spPr>
        <p:txBody>
          <a:bodyPr lIns="50800" tIns="50800" rIns="50800" bIns="50800" anchor="t">
            <a:normAutofit/>
          </a:bodyPr>
          <a:lstStyle/>
          <a:p>
            <a:pPr marL="965200" indent="-965200">
              <a:buClr>
                <a:srgbClr val="000000"/>
              </a:buClr>
              <a:buSzPct val="100000"/>
              <a:buAutoNum type="arabicPeriod"/>
            </a:pPr>
            <a:r>
              <a:rPr lang="en-US"/>
              <a:t>Women of All Ages</a:t>
            </a:r>
            <a:endParaRPr/>
          </a:p>
          <a:p>
            <a:pPr marL="965200" indent="-965200">
              <a:buClr>
                <a:srgbClr val="000000"/>
              </a:buClr>
              <a:buSzPct val="100000"/>
              <a:buAutoNum type="arabicPeriod"/>
            </a:pPr>
            <a:r>
              <a:rPr lang="en-US"/>
              <a:t>Female Students</a:t>
            </a:r>
            <a:endParaRPr/>
          </a:p>
          <a:p>
            <a:pPr marL="965200" indent="-965200">
              <a:buClr>
                <a:srgbClr val="000000"/>
              </a:buClr>
              <a:buSzPct val="100000"/>
              <a:buAutoNum type="arabicPeriod"/>
            </a:pPr>
            <a:r>
              <a:rPr lang="en-US"/>
              <a:t>Victims of Harassment</a:t>
            </a:r>
          </a:p>
          <a:p>
            <a:pPr marL="965200" indent="-965200">
              <a:buClr>
                <a:srgbClr val="000000"/>
              </a:buClr>
              <a:buSzPct val="100000"/>
              <a:buAutoNum type="arabicPeriod"/>
            </a:pPr>
            <a:r>
              <a:rPr lang="en-US"/>
              <a:t>Community Leaders</a:t>
            </a:r>
          </a:p>
          <a:p>
            <a:pPr marL="965200" indent="-965200">
              <a:buClr>
                <a:srgbClr val="000000"/>
              </a:buClr>
              <a:buSzPct val="100000"/>
              <a:buAutoNum type="arabicPeriod"/>
            </a:pPr>
            <a:r>
              <a:rPr lang="en-US"/>
              <a:t>Working Women</a:t>
            </a:r>
          </a:p>
          <a:p>
            <a:pPr marL="965200" indent="-965200">
              <a:buClr>
                <a:srgbClr val="000000"/>
              </a:buClr>
              <a:buSzPct val="100000"/>
              <a:buAutoNum type="arabicPeriod"/>
            </a:pPr>
            <a:endParaRPr lang="en-US"/>
          </a:p>
          <a:p>
            <a:pPr marL="742950" indent="-742950" algn="ctr">
              <a:spcBef>
                <a:spcPts val="0"/>
              </a:spcBef>
              <a:buAutoNum type="arabicPeriod"/>
            </a:pPr>
            <a:endParaRPr lang="en-US">
              <a:latin typeface="Arial"/>
              <a:cs typeface="Arial"/>
            </a:endParaRPr>
          </a:p>
          <a:p>
            <a:pPr marL="0" indent="0">
              <a:buClr>
                <a:srgbClr val="000000"/>
              </a:buClr>
              <a:buSzPct val="100000"/>
              <a:buNone/>
            </a:pPr>
            <a:endParaRPr lang="en-US"/>
          </a:p>
        </p:txBody>
      </p:sp>
      <p:sp>
        <p:nvSpPr>
          <p:cNvPr id="234" name="Slide Number"/>
          <p:cNvSpPr txBox="1">
            <a:spLocks noGrp="1"/>
          </p:cNvSpPr>
          <p:nvPr>
            <p:ph type="sldNum" sz="quarter" idx="4294967295"/>
          </p:nvPr>
        </p:nvSpPr>
        <p:spPr>
          <a:xfrm>
            <a:off x="12005564" y="12700000"/>
            <a:ext cx="372873"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19</a:t>
            </a:fld>
            <a:endParaRPr/>
          </a:p>
        </p:txBody>
      </p:sp>
      <p:pic>
        <p:nvPicPr>
          <p:cNvPr id="2" name="Picture 1" descr="Women Achievers Archives - WforWoman">
            <a:extLst>
              <a:ext uri="{FF2B5EF4-FFF2-40B4-BE49-F238E27FC236}">
                <a16:creationId xmlns:a16="http://schemas.microsoft.com/office/drawing/2014/main" id="{39F624BE-9DCF-C818-7258-D30FAC3CB14D}"/>
              </a:ext>
            </a:extLst>
          </p:cNvPr>
          <p:cNvPicPr>
            <a:picLocks noChangeAspect="1"/>
          </p:cNvPicPr>
          <p:nvPr/>
        </p:nvPicPr>
        <p:blipFill>
          <a:blip r:embed="rId2"/>
          <a:srcRect l="-1743" t="5208" r="1525" b="5224"/>
          <a:stretch/>
        </p:blipFill>
        <p:spPr>
          <a:xfrm>
            <a:off x="1805455" y="4520530"/>
            <a:ext cx="9478879" cy="5127887"/>
          </a:xfrm>
          <a:prstGeom prst="rect">
            <a:avLst/>
          </a:prstGeom>
        </p:spPr>
      </p:pic>
      <p:sp>
        <p:nvSpPr>
          <p:cNvPr id="3" name="TextBox 2">
            <a:extLst>
              <a:ext uri="{FF2B5EF4-FFF2-40B4-BE49-F238E27FC236}">
                <a16:creationId xmlns:a16="http://schemas.microsoft.com/office/drawing/2014/main" id="{20A25A63-DD5A-C87C-6597-A036DFB4A327}"/>
              </a:ext>
            </a:extLst>
          </p:cNvPr>
          <p:cNvSpPr txBox="1"/>
          <p:nvPr/>
        </p:nvSpPr>
        <p:spPr>
          <a:xfrm>
            <a:off x="15439308" y="5547398"/>
            <a:ext cx="7088659" cy="711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endParaRPr lang="en-US" sz="4400">
              <a:latin typeface="Canela Text Regular"/>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MEET OUT TEAM"/>
          <p:cNvSpPr txBox="1">
            <a:spLocks noGrp="1"/>
          </p:cNvSpPr>
          <p:nvPr>
            <p:ph type="title"/>
          </p:nvPr>
        </p:nvSpPr>
        <p:spPr>
          <a:xfrm>
            <a:off x="451278" y="818292"/>
            <a:ext cx="21945602" cy="1727202"/>
          </a:xfrm>
          <a:prstGeom prst="rect">
            <a:avLst/>
          </a:prstGeom>
        </p:spPr>
        <p:txBody>
          <a:bodyPr/>
          <a:lstStyle>
            <a:lvl1pPr>
              <a:defRPr spc="-100">
                <a:solidFill>
                  <a:schemeClr val="accent5"/>
                </a:solidFill>
              </a:defRPr>
            </a:lvl1pPr>
          </a:lstStyle>
          <a:p>
            <a:r>
              <a:t>MEET OUR TEAM</a:t>
            </a:r>
          </a:p>
        </p:txBody>
      </p:sp>
      <p:pic>
        <p:nvPicPr>
          <p:cNvPr id="162" name="Unknown.jpeg" descr="Unknown.jpeg"/>
          <p:cNvPicPr>
            <a:picLocks noChangeAspect="1"/>
          </p:cNvPicPr>
          <p:nvPr/>
        </p:nvPicPr>
        <p:blipFill>
          <a:blip r:embed="rId2"/>
          <a:stretch>
            <a:fillRect/>
          </a:stretch>
        </p:blipFill>
        <p:spPr>
          <a:xfrm>
            <a:off x="4693783" y="3233320"/>
            <a:ext cx="7171525" cy="6616675"/>
          </a:xfrm>
          <a:prstGeom prst="rect">
            <a:avLst/>
          </a:prstGeom>
          <a:ln w="12700">
            <a:miter lim="400000"/>
          </a:ln>
        </p:spPr>
      </p:pic>
      <p:sp>
        <p:nvSpPr>
          <p:cNvPr id="163" name="DEEPITHA M"/>
          <p:cNvSpPr txBox="1"/>
          <p:nvPr/>
        </p:nvSpPr>
        <p:spPr>
          <a:xfrm>
            <a:off x="6982315" y="9232879"/>
            <a:ext cx="2547723" cy="4349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a:latin typeface="Canela Text Regular"/>
                <a:ea typeface="Canela Text Regular"/>
                <a:cs typeface="Canela Text Regular"/>
                <a:sym typeface="Canela Text Regular"/>
              </a:defRPr>
            </a:lvl1pPr>
          </a:lstStyle>
          <a:p>
            <a:r>
              <a:t>DEEPITHA M</a:t>
            </a:r>
          </a:p>
        </p:txBody>
      </p:sp>
      <p:sp>
        <p:nvSpPr>
          <p:cNvPr id="164" name="First Year…"/>
          <p:cNvSpPr txBox="1"/>
          <p:nvPr/>
        </p:nvSpPr>
        <p:spPr>
          <a:xfrm>
            <a:off x="2930966" y="10851533"/>
            <a:ext cx="18530329" cy="10720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defRPr sz="3500">
                <a:solidFill>
                  <a:schemeClr val="accent5"/>
                </a:solidFill>
                <a:latin typeface="Canela Text Regular"/>
                <a:ea typeface="Canela Text Regular"/>
                <a:cs typeface="Canela Text Regular"/>
                <a:sym typeface="Canela Text Regular"/>
              </a:defRPr>
            </a:pPr>
            <a:r>
              <a:rPr lang="en-US"/>
              <a:t>Second Year</a:t>
            </a:r>
            <a:endParaRPr err="1"/>
          </a:p>
          <a:p>
            <a:pPr>
              <a:defRPr sz="3500">
                <a:latin typeface="Canela Text Regular"/>
                <a:ea typeface="Canela Text Regular"/>
                <a:cs typeface="Canela Text Regular"/>
                <a:sym typeface="Canela Text Regular"/>
              </a:defRPr>
            </a:pPr>
            <a:r>
              <a:rPr dirty="0"/>
              <a:t>Department of </a:t>
            </a:r>
            <a:r>
              <a:rPr lang="en-US" dirty="0"/>
              <a:t>Artificial Intelligence and Data Science</a:t>
            </a:r>
            <a:endParaRPr dirty="0"/>
          </a:p>
        </p:txBody>
      </p:sp>
      <p:sp>
        <p:nvSpPr>
          <p:cNvPr id="165" name="Slide Number"/>
          <p:cNvSpPr txBox="1">
            <a:spLocks noGrp="1"/>
          </p:cNvSpPr>
          <p:nvPr>
            <p:ph type="sldNum" sz="quarter" idx="4294967295"/>
          </p:nvPr>
        </p:nvSpPr>
        <p:spPr>
          <a:xfrm>
            <a:off x="12064490" y="12699999"/>
            <a:ext cx="255017"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a:t>
            </a:fld>
            <a:endParaRPr/>
          </a:p>
        </p:txBody>
      </p:sp>
      <p:pic>
        <p:nvPicPr>
          <p:cNvPr id="166" name="Unknown.png" descr="Unknown.png"/>
          <p:cNvPicPr>
            <a:picLocks noChangeAspect="1"/>
          </p:cNvPicPr>
          <p:nvPr/>
        </p:nvPicPr>
        <p:blipFill>
          <a:blip r:embed="rId3"/>
          <a:stretch>
            <a:fillRect/>
          </a:stretch>
        </p:blipFill>
        <p:spPr>
          <a:xfrm>
            <a:off x="19866755" y="456114"/>
            <a:ext cx="1587501" cy="1727201"/>
          </a:xfrm>
          <a:prstGeom prst="rect">
            <a:avLst/>
          </a:prstGeom>
          <a:ln w="12700">
            <a:miter lim="400000"/>
          </a:ln>
        </p:spPr>
      </p:pic>
      <p:pic>
        <p:nvPicPr>
          <p:cNvPr id="2" name="Picture 1" descr="A person smiling at the camera&#10;&#10;Description automatically generated">
            <a:extLst>
              <a:ext uri="{FF2B5EF4-FFF2-40B4-BE49-F238E27FC236}">
                <a16:creationId xmlns:a16="http://schemas.microsoft.com/office/drawing/2014/main" id="{E39B9751-4EA6-8D65-4596-98BE5B9389AF}"/>
              </a:ext>
            </a:extLst>
          </p:cNvPr>
          <p:cNvPicPr>
            <a:picLocks noChangeAspect="1"/>
          </p:cNvPicPr>
          <p:nvPr/>
        </p:nvPicPr>
        <p:blipFill>
          <a:blip r:embed="rId4"/>
          <a:srcRect t="3884" r="5994" b="10467"/>
          <a:stretch/>
        </p:blipFill>
        <p:spPr>
          <a:xfrm>
            <a:off x="11272893" y="2849529"/>
            <a:ext cx="6148464" cy="6983256"/>
          </a:xfrm>
          <a:prstGeom prst="rect">
            <a:avLst/>
          </a:prstGeom>
        </p:spPr>
      </p:pic>
      <p:sp>
        <p:nvSpPr>
          <p:cNvPr id="3" name="TextBox 2">
            <a:extLst>
              <a:ext uri="{FF2B5EF4-FFF2-40B4-BE49-F238E27FC236}">
                <a16:creationId xmlns:a16="http://schemas.microsoft.com/office/drawing/2014/main" id="{DA0D98C3-30E6-B6C8-F65C-D069D997B14D}"/>
              </a:ext>
            </a:extLst>
          </p:cNvPr>
          <p:cNvSpPr txBox="1"/>
          <p:nvPr/>
        </p:nvSpPr>
        <p:spPr>
          <a:xfrm>
            <a:off x="12741347" y="9220462"/>
            <a:ext cx="3556000" cy="4349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a:latin typeface="Times New Roman"/>
              </a:rPr>
              <a:t>SHAHILA SULTHANA B​</a:t>
            </a:r>
          </a:p>
        </p:txBody>
      </p:sp>
      <p:sp>
        <p:nvSpPr>
          <p:cNvPr id="4" name="First Year…">
            <a:extLst>
              <a:ext uri="{FF2B5EF4-FFF2-40B4-BE49-F238E27FC236}">
                <a16:creationId xmlns:a16="http://schemas.microsoft.com/office/drawing/2014/main" id="{EBC3CFBF-C754-7CFA-C9C5-0131CA2213E3}"/>
              </a:ext>
            </a:extLst>
          </p:cNvPr>
          <p:cNvSpPr txBox="1"/>
          <p:nvPr/>
        </p:nvSpPr>
        <p:spPr>
          <a:xfrm>
            <a:off x="8980622" y="2198104"/>
            <a:ext cx="5366503" cy="71199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ctr">
            <a:spAutoFit/>
          </a:bodyPr>
          <a:lstStyle/>
          <a:p>
            <a:pPr>
              <a:defRPr sz="3500">
                <a:solidFill>
                  <a:schemeClr val="accent5"/>
                </a:solidFill>
                <a:latin typeface="Canela Text Regular"/>
                <a:ea typeface="Canela Text Regular"/>
                <a:cs typeface="Canela Text Regular"/>
                <a:sym typeface="Canela Text Regular"/>
              </a:defRPr>
            </a:pPr>
            <a:r>
              <a:rPr lang="en-US" sz="4400" b="1" err="1">
                <a:solidFill>
                  <a:schemeClr val="tx1"/>
                </a:solidFill>
              </a:rPr>
              <a:t>EmpowerHer</a:t>
            </a:r>
            <a:endParaRPr lang="en-US" sz="4400" b="1">
              <a:solidFill>
                <a:schemeClr val="tx1"/>
              </a:solidFill>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MARKET OPPORTUNITY"/>
          <p:cNvSpPr txBox="1">
            <a:spLocks noGrp="1"/>
          </p:cNvSpPr>
          <p:nvPr>
            <p:ph type="title"/>
          </p:nvPr>
        </p:nvSpPr>
        <p:spPr>
          <a:xfrm>
            <a:off x="1219200" y="1319196"/>
            <a:ext cx="21945600" cy="1727202"/>
          </a:xfrm>
          <a:prstGeom prst="rect">
            <a:avLst/>
          </a:prstGeom>
        </p:spPr>
        <p:txBody>
          <a:bodyPr lIns="50800" tIns="50800" rIns="50800" bIns="50800" anchor="t">
            <a:normAutofit/>
          </a:bodyPr>
          <a:lstStyle>
            <a:lvl1pPr>
              <a:defRPr spc="-100"/>
            </a:lvl1pPr>
          </a:lstStyle>
          <a:p>
            <a:r>
              <a:rPr lang="en-US">
                <a:solidFill>
                  <a:srgbClr val="FF0000"/>
                </a:solidFill>
              </a:rPr>
              <a:t>MARKET OPPORTUNITY</a:t>
            </a:r>
          </a:p>
        </p:txBody>
      </p:sp>
      <p:sp>
        <p:nvSpPr>
          <p:cNvPr id="266" name="Slide Number"/>
          <p:cNvSpPr txBox="1">
            <a:spLocks noGrp="1"/>
          </p:cNvSpPr>
          <p:nvPr>
            <p:ph type="sldNum" sz="quarter" idx="4294967295"/>
          </p:nvPr>
        </p:nvSpPr>
        <p:spPr>
          <a:xfrm>
            <a:off x="11987783" y="12700000"/>
            <a:ext cx="408433"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20</a:t>
            </a:fld>
            <a:endParaRPr/>
          </a:p>
        </p:txBody>
      </p:sp>
      <p:sp>
        <p:nvSpPr>
          <p:cNvPr id="2" name="TextBox 1">
            <a:extLst>
              <a:ext uri="{FF2B5EF4-FFF2-40B4-BE49-F238E27FC236}">
                <a16:creationId xmlns:a16="http://schemas.microsoft.com/office/drawing/2014/main" id="{3EDB4C1C-7E3B-1FE2-77F0-9D574D0487E3}"/>
              </a:ext>
            </a:extLst>
          </p:cNvPr>
          <p:cNvSpPr txBox="1"/>
          <p:nvPr/>
        </p:nvSpPr>
        <p:spPr>
          <a:xfrm>
            <a:off x="12711390" y="7098568"/>
            <a:ext cx="2743199" cy="3657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marL="0" marR="0" indent="0" algn="l" defTabSz="2438400" rtl="0" fontAlgn="auto" latinLnBrk="0" hangingPunct="0">
              <a:lnSpc>
                <a:spcPct val="9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Canela Bold"/>
              <a:ea typeface="Canela Bold"/>
              <a:cs typeface="Canela Bold"/>
              <a:sym typeface="Canela Bold"/>
            </a:endParaRPr>
          </a:p>
        </p:txBody>
      </p:sp>
      <p:sp>
        <p:nvSpPr>
          <p:cNvPr id="3" name="TextBox 2">
            <a:extLst>
              <a:ext uri="{FF2B5EF4-FFF2-40B4-BE49-F238E27FC236}">
                <a16:creationId xmlns:a16="http://schemas.microsoft.com/office/drawing/2014/main" id="{FDC12E12-E16E-FE99-CF60-783391004386}"/>
              </a:ext>
            </a:extLst>
          </p:cNvPr>
          <p:cNvSpPr txBox="1"/>
          <p:nvPr/>
        </p:nvSpPr>
        <p:spPr>
          <a:xfrm>
            <a:off x="2520950" y="4000371"/>
            <a:ext cx="19836711" cy="89665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marL="285750" indent="-285750" algn="l">
              <a:buFont typeface="Arial"/>
              <a:buChar char="•"/>
            </a:pPr>
            <a:r>
              <a:rPr lang="en-US" sz="4000" b="1">
                <a:latin typeface="Times New Roman"/>
              </a:rPr>
              <a:t>Growing Demand for Women’s Safety Solutions:</a:t>
            </a:r>
            <a:br>
              <a:rPr lang="en-US" sz="4000">
                <a:latin typeface="Times New Roman"/>
              </a:rPr>
            </a:br>
            <a:r>
              <a:rPr lang="en-US" sz="4000">
                <a:latin typeface="Times New Roman"/>
              </a:rPr>
              <a:t>Rising concerns about harassment drive demand for </a:t>
            </a:r>
            <a:r>
              <a:rPr lang="en-US" sz="4000">
                <a:solidFill>
                  <a:srgbClr val="FF0000"/>
                </a:solidFill>
                <a:latin typeface="Times New Roman"/>
              </a:rPr>
              <a:t>real-time safety apps</a:t>
            </a:r>
            <a:r>
              <a:rPr lang="en-US" sz="4000">
                <a:latin typeface="Times New Roman"/>
              </a:rPr>
              <a:t> like </a:t>
            </a:r>
            <a:r>
              <a:rPr lang="en-US" sz="4000" err="1">
                <a:latin typeface="Times New Roman"/>
              </a:rPr>
              <a:t>EmpowerHer</a:t>
            </a:r>
            <a:r>
              <a:rPr lang="en-US" sz="4000">
                <a:latin typeface="Times New Roman"/>
              </a:rPr>
              <a:t>.</a:t>
            </a:r>
            <a:endParaRPr lang="en-US"/>
          </a:p>
          <a:p>
            <a:pPr algn="l"/>
            <a:endParaRPr lang="en-US" sz="4000">
              <a:latin typeface="Times New Roman"/>
            </a:endParaRPr>
          </a:p>
          <a:p>
            <a:pPr marL="285750" indent="-285750" algn="l">
              <a:buFont typeface="Arial"/>
              <a:buChar char="•"/>
            </a:pPr>
            <a:r>
              <a:rPr lang="en-US" sz="4000" b="1">
                <a:latin typeface="Times New Roman"/>
              </a:rPr>
              <a:t>Expanding Safety Tech Industry:</a:t>
            </a:r>
            <a:br>
              <a:rPr lang="en-US" sz="4000">
                <a:latin typeface="Times New Roman"/>
              </a:rPr>
            </a:br>
            <a:r>
              <a:rPr lang="en-US" sz="4000" err="1">
                <a:latin typeface="Times New Roman"/>
              </a:rPr>
              <a:t>EmpowerHer</a:t>
            </a:r>
            <a:r>
              <a:rPr lang="en-US" sz="4000">
                <a:latin typeface="Times New Roman"/>
              </a:rPr>
              <a:t> leverages </a:t>
            </a:r>
            <a:r>
              <a:rPr lang="en-US" sz="4000">
                <a:solidFill>
                  <a:srgbClr val="FF0000"/>
                </a:solidFill>
                <a:latin typeface="Times New Roman"/>
              </a:rPr>
              <a:t>AI and machine learning</a:t>
            </a:r>
            <a:r>
              <a:rPr lang="en-US" sz="4000">
                <a:latin typeface="Times New Roman"/>
              </a:rPr>
              <a:t>, aligning with the growing market for innovative personal safety solutions.</a:t>
            </a:r>
          </a:p>
          <a:p>
            <a:pPr algn="l"/>
            <a:endParaRPr lang="en-US" sz="4000">
              <a:latin typeface="Times New Roman"/>
            </a:endParaRPr>
          </a:p>
          <a:p>
            <a:pPr marL="285750" indent="-285750" algn="l">
              <a:buFont typeface="Arial"/>
              <a:buChar char="•"/>
            </a:pPr>
            <a:r>
              <a:rPr lang="en-US" sz="4000" b="1">
                <a:latin typeface="Times New Roman"/>
              </a:rPr>
              <a:t>Corporate Interest in Employee Safety:</a:t>
            </a:r>
            <a:br>
              <a:rPr lang="en-US" sz="4000">
                <a:latin typeface="Times New Roman"/>
              </a:rPr>
            </a:br>
            <a:r>
              <a:rPr lang="en-US" sz="4000">
                <a:latin typeface="Times New Roman"/>
              </a:rPr>
              <a:t>Companies can adopt </a:t>
            </a:r>
            <a:r>
              <a:rPr lang="en-US" sz="4000" err="1">
                <a:latin typeface="Times New Roman"/>
              </a:rPr>
              <a:t>EmpowerHer</a:t>
            </a:r>
            <a:r>
              <a:rPr lang="en-US" sz="4000">
                <a:latin typeface="Times New Roman"/>
              </a:rPr>
              <a:t> to ensure safety for </a:t>
            </a:r>
            <a:r>
              <a:rPr lang="en-US" sz="4000">
                <a:solidFill>
                  <a:srgbClr val="FF0000"/>
                </a:solidFill>
                <a:latin typeface="Times New Roman"/>
              </a:rPr>
              <a:t>female employees</a:t>
            </a:r>
            <a:r>
              <a:rPr lang="en-US" sz="4000">
                <a:latin typeface="Times New Roman"/>
              </a:rPr>
              <a:t>, especially in high-risk work environments.</a:t>
            </a:r>
          </a:p>
          <a:p>
            <a:pPr algn="l"/>
            <a:endParaRPr lang="en-US" sz="4000">
              <a:latin typeface="Times New Roman"/>
            </a:endParaRPr>
          </a:p>
          <a:p>
            <a:pPr marL="285750" indent="-285750" algn="l">
              <a:buFont typeface="Arial"/>
              <a:buChar char="•"/>
            </a:pPr>
            <a:r>
              <a:rPr lang="en-US" sz="4000" b="1">
                <a:latin typeface="Times New Roman"/>
              </a:rPr>
              <a:t>Smartphone Penetration:</a:t>
            </a:r>
            <a:br>
              <a:rPr lang="en-US" sz="4000">
                <a:latin typeface="Times New Roman"/>
              </a:rPr>
            </a:br>
            <a:r>
              <a:rPr lang="en-US" sz="4000">
                <a:latin typeface="Times New Roman"/>
              </a:rPr>
              <a:t>With smartphones being widely accessible, </a:t>
            </a:r>
            <a:r>
              <a:rPr lang="en-US" sz="4000" err="1">
                <a:latin typeface="Times New Roman"/>
              </a:rPr>
              <a:t>EmpowerHer</a:t>
            </a:r>
            <a:r>
              <a:rPr lang="en-US" sz="4000">
                <a:latin typeface="Times New Roman"/>
              </a:rPr>
              <a:t> has a large potential user base for its </a:t>
            </a:r>
            <a:r>
              <a:rPr lang="en-US" sz="4000">
                <a:solidFill>
                  <a:srgbClr val="FF0000"/>
                </a:solidFill>
                <a:latin typeface="Times New Roman"/>
              </a:rPr>
              <a:t>app-based safety</a:t>
            </a:r>
            <a:r>
              <a:rPr lang="en-US" sz="4000">
                <a:latin typeface="Times New Roman"/>
              </a:rPr>
              <a:t> solution.</a:t>
            </a:r>
          </a:p>
          <a:p>
            <a:pPr algn="l"/>
            <a:endParaRPr lang="en-US" sz="4000">
              <a:latin typeface="Times New Roman"/>
            </a:endParaRPr>
          </a:p>
          <a:p>
            <a:pPr marL="0" marR="0" indent="0" algn="l" defTabSz="2438400">
              <a:lnSpc>
                <a:spcPct val="90000"/>
              </a:lnSpc>
              <a:spcBef>
                <a:spcPts val="0"/>
              </a:spcBef>
              <a:spcAft>
                <a:spcPts val="0"/>
              </a:spcAft>
              <a:buClrTx/>
              <a:buSzTx/>
              <a:buFontTx/>
              <a:buNone/>
              <a:tabLst/>
            </a:pPr>
            <a:endParaRPr lang="en-US" sz="4000" b="0" i="0" u="none" strike="noStrike" cap="none" spc="0" normalizeH="0" baseline="0">
              <a:ln>
                <a:noFill/>
              </a:ln>
              <a:solidFill>
                <a:srgbClr val="000000"/>
              </a:solidFill>
              <a:effectLst/>
              <a:uFillTx/>
              <a:latin typeface="Times New Roman"/>
              <a:ea typeface="Canela Bold"/>
              <a:cs typeface="Canela Bold"/>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BUSINESS MODEL"/>
          <p:cNvSpPr txBox="1">
            <a:spLocks noGrp="1"/>
          </p:cNvSpPr>
          <p:nvPr>
            <p:ph type="title"/>
          </p:nvPr>
        </p:nvSpPr>
        <p:spPr>
          <a:xfrm>
            <a:off x="1054972" y="8435424"/>
            <a:ext cx="21945600" cy="1727202"/>
          </a:xfrm>
          <a:prstGeom prst="rect">
            <a:avLst/>
          </a:prstGeom>
        </p:spPr>
        <p:txBody>
          <a:bodyPr/>
          <a:lstStyle>
            <a:lvl1pPr>
              <a:defRPr spc="-100"/>
            </a:lvl1pPr>
          </a:lstStyle>
          <a:p>
            <a:r>
              <a:t>BUSINESS MODEL</a:t>
            </a:r>
          </a:p>
        </p:txBody>
      </p:sp>
      <p:sp>
        <p:nvSpPr>
          <p:cNvPr id="271" name="Slide Number"/>
          <p:cNvSpPr txBox="1">
            <a:spLocks noGrp="1"/>
          </p:cNvSpPr>
          <p:nvPr>
            <p:ph type="sldNum" sz="quarter" idx="4294967295"/>
          </p:nvPr>
        </p:nvSpPr>
        <p:spPr>
          <a:xfrm>
            <a:off x="11989943" y="12700000"/>
            <a:ext cx="404115"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21</a:t>
            </a:fld>
            <a:endParaRPr/>
          </a:p>
        </p:txBody>
      </p:sp>
      <p:pic>
        <p:nvPicPr>
          <p:cNvPr id="3" name="Picture 2" descr="A hands pointing at a person&#10;&#10;Description automatically generated">
            <a:extLst>
              <a:ext uri="{FF2B5EF4-FFF2-40B4-BE49-F238E27FC236}">
                <a16:creationId xmlns:a16="http://schemas.microsoft.com/office/drawing/2014/main" id="{A0E05E4F-5702-C58A-9299-2C354C734CC6}"/>
              </a:ext>
            </a:extLst>
          </p:cNvPr>
          <p:cNvPicPr>
            <a:picLocks noChangeAspect="1"/>
          </p:cNvPicPr>
          <p:nvPr/>
        </p:nvPicPr>
        <p:blipFill>
          <a:blip r:embed="rId2"/>
          <a:srcRect r="2740" b="6932"/>
          <a:stretch/>
        </p:blipFill>
        <p:spPr>
          <a:xfrm>
            <a:off x="8466274" y="4181492"/>
            <a:ext cx="6409422" cy="3627631"/>
          </a:xfrm>
          <a:prstGeom prst="rect">
            <a:avLst/>
          </a:prstGeom>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VALUE PROPOSITION"/>
          <p:cNvSpPr txBox="1">
            <a:spLocks noGrp="1"/>
          </p:cNvSpPr>
          <p:nvPr>
            <p:ph type="title"/>
          </p:nvPr>
        </p:nvSpPr>
        <p:spPr>
          <a:xfrm>
            <a:off x="1526959" y="1248174"/>
            <a:ext cx="21945602" cy="1727202"/>
          </a:xfrm>
          <a:prstGeom prst="rect">
            <a:avLst/>
          </a:prstGeom>
        </p:spPr>
        <p:txBody>
          <a:bodyPr lIns="50800" tIns="50800" rIns="50800" bIns="50800" anchor="t">
            <a:normAutofit/>
          </a:bodyPr>
          <a:lstStyle>
            <a:lvl1pPr>
              <a:defRPr spc="-100"/>
            </a:lvl1pPr>
          </a:lstStyle>
          <a:p>
            <a:r>
              <a:rPr>
                <a:solidFill>
                  <a:srgbClr val="FF0000"/>
                </a:solidFill>
              </a:rPr>
              <a:t>VALUE PROPOSITION</a:t>
            </a:r>
            <a:endParaRPr lang="en-US">
              <a:solidFill>
                <a:srgbClr val="FF0000"/>
              </a:solidFill>
            </a:endParaRPr>
          </a:p>
        </p:txBody>
      </p:sp>
      <p:sp>
        <p:nvSpPr>
          <p:cNvPr id="274" name="Our application offers accurate and early detection of respiratory diseases through the analysis of cough sounds, enabling timely intervention and improved patient outcomes.…"/>
          <p:cNvSpPr txBox="1">
            <a:spLocks noGrp="1"/>
          </p:cNvSpPr>
          <p:nvPr>
            <p:ph type="body" idx="1"/>
          </p:nvPr>
        </p:nvSpPr>
        <p:spPr>
          <a:xfrm>
            <a:off x="1464052" y="3691211"/>
            <a:ext cx="21948580" cy="8483601"/>
          </a:xfrm>
          <a:prstGeom prst="rect">
            <a:avLst/>
          </a:prstGeom>
        </p:spPr>
        <p:txBody>
          <a:bodyPr lIns="50800" tIns="50800" rIns="50800" bIns="50800" anchor="t">
            <a:normAutofit/>
          </a:bodyPr>
          <a:lstStyle/>
          <a:p>
            <a:pPr lvl="1" defTabSz="914400">
              <a:buClr>
                <a:srgbClr val="000000"/>
              </a:buClr>
              <a:defRPr sz="4100">
                <a:solidFill>
                  <a:srgbClr val="404040"/>
                </a:solidFill>
                <a:latin typeface="Times New Roman"/>
                <a:ea typeface="Times New Roman"/>
                <a:cs typeface="Times New Roman"/>
                <a:sym typeface="Times New Roman"/>
              </a:defRPr>
            </a:pPr>
            <a:r>
              <a:rPr lang="en-US" b="1" dirty="0"/>
              <a:t>Real-Time Protection:   </a:t>
            </a:r>
            <a:r>
              <a:rPr lang="en-US" dirty="0"/>
              <a:t>Provides </a:t>
            </a:r>
            <a:r>
              <a:rPr lang="en-US" dirty="0">
                <a:solidFill>
                  <a:srgbClr val="FF0000"/>
                </a:solidFill>
              </a:rPr>
              <a:t>instant alerts </a:t>
            </a:r>
            <a:r>
              <a:rPr lang="en-US" dirty="0"/>
              <a:t>during critical moments, enabling rapid intervention.</a:t>
            </a:r>
          </a:p>
          <a:p>
            <a:pPr lvl="1" defTabSz="914400">
              <a:defRPr sz="4100">
                <a:solidFill>
                  <a:srgbClr val="404040"/>
                </a:solidFill>
                <a:latin typeface="Times New Roman"/>
                <a:ea typeface="Times New Roman"/>
                <a:cs typeface="Times New Roman"/>
                <a:sym typeface="Times New Roman"/>
              </a:defRPr>
            </a:pPr>
            <a:r>
              <a:rPr lang="en-US" b="1" dirty="0"/>
              <a:t>High Accuracy: </a:t>
            </a:r>
            <a:r>
              <a:rPr lang="en-US" dirty="0"/>
              <a:t>Uses AI to distinguish distress screams from background noise, ensuring </a:t>
            </a:r>
            <a:r>
              <a:rPr lang="en-US" dirty="0">
                <a:solidFill>
                  <a:srgbClr val="FF0000"/>
                </a:solidFill>
              </a:rPr>
              <a:t>reliable detection.</a:t>
            </a:r>
          </a:p>
          <a:p>
            <a:pPr lvl="1" defTabSz="914400">
              <a:defRPr sz="4100">
                <a:solidFill>
                  <a:srgbClr val="404040"/>
                </a:solidFill>
                <a:latin typeface="Times New Roman"/>
                <a:ea typeface="Times New Roman"/>
                <a:cs typeface="Times New Roman"/>
                <a:sym typeface="Times New Roman"/>
              </a:defRPr>
            </a:pPr>
            <a:r>
              <a:rPr lang="en-US" b="1" dirty="0"/>
              <a:t>Seamless Location Sharing: </a:t>
            </a:r>
            <a:r>
              <a:rPr lang="en-US" dirty="0"/>
              <a:t>Automatically sends the </a:t>
            </a:r>
            <a:r>
              <a:rPr lang="en-US" dirty="0">
                <a:solidFill>
                  <a:srgbClr val="FF0000"/>
                </a:solidFill>
              </a:rPr>
              <a:t>victim's location to authorities </a:t>
            </a:r>
            <a:r>
              <a:rPr lang="en-US" dirty="0"/>
              <a:t>or trusted contacts for quick response.</a:t>
            </a:r>
          </a:p>
          <a:p>
            <a:pPr lvl="1" defTabSz="914400">
              <a:defRPr sz="4100">
                <a:solidFill>
                  <a:srgbClr val="404040"/>
                </a:solidFill>
                <a:latin typeface="Times New Roman"/>
                <a:ea typeface="Times New Roman"/>
                <a:cs typeface="Times New Roman"/>
                <a:sym typeface="Times New Roman"/>
              </a:defRPr>
            </a:pPr>
            <a:r>
              <a:rPr lang="en-US" b="1" dirty="0"/>
              <a:t>User-Friendly App: </a:t>
            </a:r>
            <a:r>
              <a:rPr lang="en-US" dirty="0"/>
              <a:t>Intuitive, </a:t>
            </a:r>
            <a:r>
              <a:rPr lang="en-US" dirty="0">
                <a:solidFill>
                  <a:srgbClr val="FF0000"/>
                </a:solidFill>
              </a:rPr>
              <a:t>easy-to-navigate interfa</a:t>
            </a:r>
            <a:r>
              <a:rPr lang="en-US" dirty="0"/>
              <a:t>ce for quick access in emergencies.</a:t>
            </a:r>
          </a:p>
          <a:p>
            <a:pPr lvl="1" defTabSz="914400">
              <a:defRPr sz="4100">
                <a:solidFill>
                  <a:srgbClr val="404040"/>
                </a:solidFill>
                <a:latin typeface="Times New Roman"/>
                <a:ea typeface="Times New Roman"/>
                <a:cs typeface="Times New Roman"/>
                <a:sym typeface="Times New Roman"/>
              </a:defRPr>
            </a:pPr>
            <a:r>
              <a:rPr lang="en-US" b="1" dirty="0"/>
              <a:t>Empowering Women's Safety: </a:t>
            </a:r>
            <a:r>
              <a:rPr lang="en-US" dirty="0"/>
              <a:t>Offers peace of mind by enhancing </a:t>
            </a:r>
            <a:r>
              <a:rPr lang="en-US" dirty="0">
                <a:solidFill>
                  <a:srgbClr val="FF0000"/>
                </a:solidFill>
              </a:rPr>
              <a:t>personal safety </a:t>
            </a:r>
            <a:r>
              <a:rPr lang="en-US" dirty="0"/>
              <a:t>in both public and private spaces.</a:t>
            </a:r>
          </a:p>
          <a:p>
            <a:pPr marL="1864360" lvl="1" indent="-899160" defTabSz="914400">
              <a:lnSpc>
                <a:spcPct val="107000"/>
              </a:lnSpc>
              <a:spcBef>
                <a:spcPts val="1200"/>
              </a:spcBef>
              <a:buClr>
                <a:srgbClr val="000000"/>
              </a:buClr>
              <a:buSzPct val="100000"/>
              <a:buAutoNum type="arabicPeriod"/>
              <a:defRPr sz="4100">
                <a:solidFill>
                  <a:srgbClr val="404040"/>
                </a:solidFill>
                <a:latin typeface="Times New Roman"/>
                <a:ea typeface="Times New Roman"/>
                <a:cs typeface="Times New Roman"/>
                <a:sym typeface="Times New Roman"/>
              </a:defRPr>
            </a:pPr>
            <a:endParaRPr dirty="0"/>
          </a:p>
        </p:txBody>
      </p:sp>
      <p:sp>
        <p:nvSpPr>
          <p:cNvPr id="275" name="Slide Number"/>
          <p:cNvSpPr txBox="1">
            <a:spLocks noGrp="1"/>
          </p:cNvSpPr>
          <p:nvPr>
            <p:ph type="sldNum" sz="quarter" idx="4294967295"/>
          </p:nvPr>
        </p:nvSpPr>
        <p:spPr>
          <a:xfrm>
            <a:off x="11987148" y="12700000"/>
            <a:ext cx="409703"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22</a:t>
            </a:fld>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FUTURE PLANS AND MILESTONES"/>
          <p:cNvSpPr txBox="1">
            <a:spLocks noGrp="1"/>
          </p:cNvSpPr>
          <p:nvPr>
            <p:ph type="title"/>
          </p:nvPr>
        </p:nvSpPr>
        <p:spPr>
          <a:xfrm>
            <a:off x="1219200" y="1438209"/>
            <a:ext cx="21945602" cy="1727202"/>
          </a:xfrm>
          <a:prstGeom prst="rect">
            <a:avLst/>
          </a:prstGeom>
        </p:spPr>
        <p:txBody>
          <a:bodyPr lIns="50800" tIns="50800" rIns="50800" bIns="50800" anchor="t">
            <a:normAutofit/>
          </a:bodyPr>
          <a:lstStyle>
            <a:lvl1pPr>
              <a:defRPr spc="-100"/>
            </a:lvl1pPr>
          </a:lstStyle>
          <a:p>
            <a:r>
              <a:rPr>
                <a:solidFill>
                  <a:srgbClr val="FF0000"/>
                </a:solidFill>
              </a:rPr>
              <a:t>FUTURE PLANS AND MILESTONES</a:t>
            </a:r>
            <a:endParaRPr lang="en-US">
              <a:solidFill>
                <a:srgbClr val="FF0000"/>
              </a:solidFill>
            </a:endParaRPr>
          </a:p>
        </p:txBody>
      </p:sp>
      <p:sp>
        <p:nvSpPr>
          <p:cNvPr id="2" name="TextBox 1">
            <a:extLst>
              <a:ext uri="{FF2B5EF4-FFF2-40B4-BE49-F238E27FC236}">
                <a16:creationId xmlns:a16="http://schemas.microsoft.com/office/drawing/2014/main" id="{68731B03-326C-F8A4-E472-CBEB0C0E309B}"/>
              </a:ext>
            </a:extLst>
          </p:cNvPr>
          <p:cNvSpPr txBox="1"/>
          <p:nvPr/>
        </p:nvSpPr>
        <p:spPr>
          <a:xfrm>
            <a:off x="3493870" y="3507930"/>
            <a:ext cx="17390482" cy="84125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marL="742950" indent="-742950" algn="l">
              <a:buAutoNum type="arabicPeriod"/>
            </a:pPr>
            <a:r>
              <a:rPr lang="en-US" sz="4000" b="1">
                <a:latin typeface="Times New Roman"/>
              </a:rPr>
              <a:t>Emotional Monitoring via Wearables: </a:t>
            </a:r>
            <a:r>
              <a:rPr lang="en-US" sz="4000">
                <a:latin typeface="Times New Roman"/>
              </a:rPr>
              <a:t>Integrating </a:t>
            </a:r>
            <a:r>
              <a:rPr lang="en-US" sz="4000">
                <a:solidFill>
                  <a:srgbClr val="FF0000"/>
                </a:solidFill>
                <a:latin typeface="Times New Roman"/>
              </a:rPr>
              <a:t>heart rate tracking</a:t>
            </a:r>
            <a:r>
              <a:rPr lang="en-US" sz="4000">
                <a:latin typeface="Times New Roman"/>
              </a:rPr>
              <a:t> in wearables to detect emotional distress like fear or anxiety for earlier intervention.​</a:t>
            </a:r>
          </a:p>
          <a:p>
            <a:pPr marL="742950" indent="-742950" algn="l">
              <a:buAutoNum type="arabicPeriod"/>
            </a:pPr>
            <a:endParaRPr lang="en-US" sz="4000">
              <a:latin typeface="Times New Roman"/>
            </a:endParaRPr>
          </a:p>
          <a:p>
            <a:pPr marL="742950" indent="-742950" algn="l">
              <a:buAutoNum type="arabicPeriod"/>
            </a:pPr>
            <a:r>
              <a:rPr lang="en-US" sz="4000" b="1">
                <a:latin typeface="Times New Roman"/>
              </a:rPr>
              <a:t>Detection of Additional Distress Sounds:</a:t>
            </a:r>
            <a:r>
              <a:rPr lang="en-US" sz="4000">
                <a:latin typeface="Times New Roman"/>
              </a:rPr>
              <a:t> Expanding to detect other</a:t>
            </a:r>
            <a:r>
              <a:rPr lang="en-US" sz="4000">
                <a:solidFill>
                  <a:srgbClr val="FF0000"/>
                </a:solidFill>
                <a:latin typeface="Times New Roman"/>
              </a:rPr>
              <a:t> emergency sounds</a:t>
            </a:r>
            <a:r>
              <a:rPr lang="en-US" sz="4000">
                <a:latin typeface="Times New Roman"/>
              </a:rPr>
              <a:t> like breaking glass, gunshots, and vulnerable cries for broader threat coverage.​</a:t>
            </a:r>
          </a:p>
          <a:p>
            <a:pPr marL="742950" indent="-742950" algn="l">
              <a:buAutoNum type="arabicPeriod"/>
            </a:pPr>
            <a:endParaRPr lang="en-US" sz="4000">
              <a:latin typeface="Times New Roman"/>
            </a:endParaRPr>
          </a:p>
          <a:p>
            <a:pPr marL="742950" indent="-742950" algn="l">
              <a:buAutoNum type="arabicPeriod"/>
            </a:pPr>
            <a:r>
              <a:rPr lang="en-US" sz="4000" b="1">
                <a:latin typeface="Times New Roman"/>
              </a:rPr>
              <a:t>Enhanced Alert Systems: </a:t>
            </a:r>
            <a:r>
              <a:rPr lang="en-US" sz="4000">
                <a:latin typeface="Times New Roman"/>
              </a:rPr>
              <a:t>Sending </a:t>
            </a:r>
            <a:r>
              <a:rPr lang="en-US" sz="4000">
                <a:solidFill>
                  <a:srgbClr val="FF0000"/>
                </a:solidFill>
                <a:latin typeface="Times New Roman"/>
              </a:rPr>
              <a:t>alerts to large public areas</a:t>
            </a:r>
            <a:r>
              <a:rPr lang="en-US" sz="4000">
                <a:latin typeface="Times New Roman"/>
              </a:rPr>
              <a:t> like malls and metro stations, in addition to police, for faster community response and support.​</a:t>
            </a:r>
          </a:p>
          <a:p>
            <a:pPr marL="742950" indent="-742950" algn="l">
              <a:buAutoNum type="arabicPeriod"/>
            </a:pPr>
            <a:endParaRPr lang="en-US" sz="4000">
              <a:latin typeface="Times New Roman"/>
            </a:endParaRPr>
          </a:p>
          <a:p>
            <a:pPr marL="742950" indent="-742950" algn="l">
              <a:buAutoNum type="arabicPeriod"/>
            </a:pPr>
            <a:r>
              <a:rPr lang="en-US" sz="4000" b="1">
                <a:latin typeface="Times New Roman"/>
              </a:rPr>
              <a:t>CCTV Tracking: </a:t>
            </a:r>
            <a:r>
              <a:rPr lang="en-US" sz="4000">
                <a:latin typeface="Times New Roman"/>
              </a:rPr>
              <a:t>Linking with local </a:t>
            </a:r>
            <a:r>
              <a:rPr lang="en-US" sz="4000">
                <a:solidFill>
                  <a:srgbClr val="FF0000"/>
                </a:solidFill>
                <a:latin typeface="Times New Roman"/>
              </a:rPr>
              <a:t>CCTV systems to provide real-time</a:t>
            </a:r>
            <a:r>
              <a:rPr lang="en-US" sz="4000">
                <a:latin typeface="Times New Roman"/>
              </a:rPr>
              <a:t> footage of the area where the distress was detected, enhancing situational awareness.​</a:t>
            </a:r>
          </a:p>
          <a:p>
            <a:pPr marL="742950" indent="-742950" algn="l">
              <a:buAutoNum type="arabicPeriod"/>
            </a:pPr>
            <a:endParaRPr lang="en-US" sz="4000">
              <a:latin typeface="Times New Roman"/>
            </a:endParaRPr>
          </a:p>
          <a:p>
            <a:pPr algn="l"/>
            <a:endParaRPr lang="en-US" sz="4000" b="0" i="0" u="none" strike="noStrike" cap="none" spc="0" normalizeH="0" baseline="0">
              <a:ln>
                <a:noFill/>
              </a:ln>
              <a:solidFill>
                <a:srgbClr val="000000"/>
              </a:solidFill>
              <a:effectLst/>
              <a:uFillTx/>
              <a:latin typeface="Times New Roman"/>
              <a:ea typeface="Canela Bold"/>
              <a:cs typeface="Canela Bold"/>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CONCLUSION"/>
          <p:cNvSpPr txBox="1">
            <a:spLocks noGrp="1"/>
          </p:cNvSpPr>
          <p:nvPr>
            <p:ph type="title"/>
          </p:nvPr>
        </p:nvSpPr>
        <p:spPr>
          <a:xfrm>
            <a:off x="1219200" y="1650630"/>
            <a:ext cx="21945600" cy="1727202"/>
          </a:xfrm>
          <a:prstGeom prst="rect">
            <a:avLst/>
          </a:prstGeom>
        </p:spPr>
        <p:txBody>
          <a:bodyPr/>
          <a:lstStyle>
            <a:lvl1pPr>
              <a:defRPr spc="-100"/>
            </a:lvl1pPr>
          </a:lstStyle>
          <a:p>
            <a:r>
              <a:t>CONCLUSION</a:t>
            </a:r>
          </a:p>
        </p:txBody>
      </p:sp>
      <p:sp>
        <p:nvSpPr>
          <p:cNvPr id="289" name="So the implementation of respiratory disease detection through cough sounds in the food processing industry represents a proactive approach to safeguarding worker health and safety while enhancing operational efficiency and ensuring compliance with regul"/>
          <p:cNvSpPr txBox="1">
            <a:spLocks noGrp="1"/>
          </p:cNvSpPr>
          <p:nvPr>
            <p:ph type="body" sz="half" idx="1"/>
          </p:nvPr>
        </p:nvSpPr>
        <p:spPr>
          <a:xfrm>
            <a:off x="4955209" y="4249937"/>
            <a:ext cx="14473582" cy="8483601"/>
          </a:xfrm>
          <a:prstGeom prst="rect">
            <a:avLst/>
          </a:prstGeom>
        </p:spPr>
        <p:txBody>
          <a:bodyPr lIns="50800" tIns="50800" rIns="50800" bIns="50800" anchor="t">
            <a:normAutofit/>
          </a:bodyPr>
          <a:lstStyle/>
          <a:p>
            <a:pPr defTabSz="914400">
              <a:buNone/>
              <a:defRPr sz="4100">
                <a:solidFill>
                  <a:srgbClr val="404040"/>
                </a:solidFill>
                <a:latin typeface="Times New Roman"/>
                <a:ea typeface="Times New Roman"/>
                <a:cs typeface="Times New Roman"/>
                <a:sym typeface="Times New Roman"/>
              </a:defRPr>
            </a:pPr>
            <a:r>
              <a:rPr lang="en-US" sz="4800" dirty="0">
                <a:solidFill>
                  <a:srgbClr val="FF0000"/>
                </a:solidFill>
              </a:rPr>
              <a:t>    </a:t>
            </a:r>
            <a:r>
              <a:rPr lang="en-US" sz="4800" dirty="0" err="1">
                <a:solidFill>
                  <a:srgbClr val="FF0000"/>
                </a:solidFill>
              </a:rPr>
              <a:t>EmpowerHer</a:t>
            </a:r>
            <a:r>
              <a:rPr lang="en-US" dirty="0"/>
              <a:t> represents a significant step forward in utilizing technology to </a:t>
            </a:r>
            <a:r>
              <a:rPr lang="en-US" dirty="0">
                <a:solidFill>
                  <a:srgbClr val="FF0000"/>
                </a:solidFill>
              </a:rPr>
              <a:t>enhance women’s safety</a:t>
            </a:r>
            <a:r>
              <a:rPr lang="en-US" dirty="0"/>
              <a:t>. By leveraging AI-powered scream detection and real-time location-based alerts, this solution offers immediate protection during emergencies. </a:t>
            </a:r>
            <a:r>
              <a:rPr lang="en-US" dirty="0" err="1"/>
              <a:t>EmpowerHer</a:t>
            </a:r>
            <a:r>
              <a:rPr lang="en-US" dirty="0"/>
              <a:t> ensures timely intervention, potentially</a:t>
            </a:r>
            <a:r>
              <a:rPr lang="en-US" dirty="0">
                <a:solidFill>
                  <a:srgbClr val="FF0000"/>
                </a:solidFill>
              </a:rPr>
              <a:t> saving lives and reducing harassment incidents</a:t>
            </a:r>
            <a:r>
              <a:rPr lang="en-US" dirty="0"/>
              <a:t>. Its user-friendly design makes it accessible to women of all </a:t>
            </a:r>
            <a:r>
              <a:rPr lang="en-US" dirty="0">
                <a:solidFill>
                  <a:srgbClr val="FF0000"/>
                </a:solidFill>
              </a:rPr>
              <a:t>age groups</a:t>
            </a:r>
            <a:r>
              <a:rPr lang="en-US" dirty="0"/>
              <a:t>, empowering them to feel secure in both public and private spaces. As the world increasingly focuses on safety and protection, </a:t>
            </a:r>
            <a:r>
              <a:rPr lang="en-US" dirty="0" err="1"/>
              <a:t>EmpowerHer</a:t>
            </a:r>
            <a:r>
              <a:rPr lang="en-US" dirty="0"/>
              <a:t> provides a reliable, proactive approach that aligns with global efforts to create a </a:t>
            </a:r>
            <a:r>
              <a:rPr lang="en-US" dirty="0">
                <a:solidFill>
                  <a:srgbClr val="FF0000"/>
                </a:solidFill>
              </a:rPr>
              <a:t>safer environment for women</a:t>
            </a:r>
            <a:r>
              <a:rPr lang="en-US" dirty="0"/>
              <a:t>.</a:t>
            </a:r>
          </a:p>
          <a:p>
            <a:pPr defTabSz="914400">
              <a:buNone/>
              <a:defRPr sz="4100">
                <a:solidFill>
                  <a:srgbClr val="404040"/>
                </a:solidFill>
                <a:latin typeface="Times New Roman"/>
                <a:ea typeface="Times New Roman"/>
                <a:cs typeface="Times New Roman"/>
                <a:sym typeface="Times New Roman"/>
              </a:defRPr>
            </a:pPr>
            <a:endParaRPr lang="en-US" dirty="0"/>
          </a:p>
          <a:p>
            <a:pPr marL="0" indent="0" defTabSz="914400">
              <a:lnSpc>
                <a:spcPct val="107000"/>
              </a:lnSpc>
              <a:spcBef>
                <a:spcPts val="1200"/>
              </a:spcBef>
              <a:buSzTx/>
              <a:buNone/>
              <a:defRPr sz="4100">
                <a:solidFill>
                  <a:srgbClr val="404040"/>
                </a:solidFill>
                <a:latin typeface="Times New Roman"/>
                <a:ea typeface="Times New Roman"/>
                <a:cs typeface="Times New Roman"/>
                <a:sym typeface="Times New Roman"/>
              </a:defRPr>
            </a:pPr>
            <a:endParaRPr lang="en-US" dirty="0"/>
          </a:p>
        </p:txBody>
      </p:sp>
      <p:sp>
        <p:nvSpPr>
          <p:cNvPr id="290" name="Slide Number"/>
          <p:cNvSpPr txBox="1">
            <a:spLocks noGrp="1"/>
          </p:cNvSpPr>
          <p:nvPr>
            <p:ph type="sldNum" sz="quarter" idx="4294967295"/>
          </p:nvPr>
        </p:nvSpPr>
        <p:spPr>
          <a:xfrm>
            <a:off x="11971655" y="12700000"/>
            <a:ext cx="440691"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24</a:t>
            </a:fld>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THANK YOU"/>
          <p:cNvSpPr txBox="1">
            <a:spLocks noGrp="1"/>
          </p:cNvSpPr>
          <p:nvPr>
            <p:ph type="title"/>
          </p:nvPr>
        </p:nvSpPr>
        <p:spPr>
          <a:xfrm>
            <a:off x="780270" y="5994399"/>
            <a:ext cx="21945602" cy="1727202"/>
          </a:xfrm>
          <a:prstGeom prst="rect">
            <a:avLst/>
          </a:prstGeom>
        </p:spPr>
        <p:txBody>
          <a:bodyPr/>
          <a:lstStyle>
            <a:lvl1pPr>
              <a:defRPr spc="-100"/>
            </a:lvl1pPr>
          </a:lstStyle>
          <a:p>
            <a:r>
              <a:rPr dirty="0"/>
              <a:t>THANK YOU</a:t>
            </a:r>
          </a:p>
        </p:txBody>
      </p:sp>
      <p:sp>
        <p:nvSpPr>
          <p:cNvPr id="293" name="Slide Number"/>
          <p:cNvSpPr txBox="1">
            <a:spLocks noGrp="1"/>
          </p:cNvSpPr>
          <p:nvPr>
            <p:ph type="sldNum" sz="quarter" idx="4294967295"/>
          </p:nvPr>
        </p:nvSpPr>
        <p:spPr>
          <a:xfrm>
            <a:off x="12008102" y="12700000"/>
            <a:ext cx="367793"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25</a:t>
            </a:fld>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ROBLEM"/>
          <p:cNvSpPr txBox="1">
            <a:spLocks noGrp="1"/>
          </p:cNvSpPr>
          <p:nvPr>
            <p:ph type="title"/>
          </p:nvPr>
        </p:nvSpPr>
        <p:spPr>
          <a:xfrm>
            <a:off x="1219199" y="5277089"/>
            <a:ext cx="21945602" cy="1727202"/>
          </a:xfrm>
          <a:prstGeom prst="rect">
            <a:avLst/>
          </a:prstGeom>
        </p:spPr>
        <p:txBody>
          <a:bodyPr/>
          <a:lstStyle>
            <a:lvl1pPr>
              <a:defRPr spc="-100"/>
            </a:lvl1pPr>
          </a:lstStyle>
          <a:p>
            <a:r>
              <a:t>PROBLEM</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ROBLEM STATEMENT"/>
          <p:cNvSpPr txBox="1">
            <a:spLocks noGrp="1"/>
          </p:cNvSpPr>
          <p:nvPr>
            <p:ph type="title"/>
          </p:nvPr>
        </p:nvSpPr>
        <p:spPr>
          <a:prstGeom prst="rect">
            <a:avLst/>
          </a:prstGeom>
        </p:spPr>
        <p:txBody>
          <a:bodyPr lIns="50800" tIns="50800" rIns="50800" bIns="50800" anchor="t">
            <a:normAutofit/>
          </a:bodyPr>
          <a:lstStyle>
            <a:lvl1pPr>
              <a:defRPr spc="-100">
                <a:solidFill>
                  <a:schemeClr val="accent5"/>
                </a:solidFill>
              </a:defRPr>
            </a:lvl1pPr>
          </a:lstStyle>
          <a:p>
            <a:r>
              <a:t>PROBLEM </a:t>
            </a:r>
          </a:p>
        </p:txBody>
      </p:sp>
      <p:sp>
        <p:nvSpPr>
          <p:cNvPr id="171" name="In food processing industries, ensuring the health and safety of workers is of utmost importance. Respiratory problems pose a significant risk to workers in food processing industries, where exposure to airborne particles and contaminants is common. Earl"/>
          <p:cNvSpPr txBox="1">
            <a:spLocks noGrp="1"/>
          </p:cNvSpPr>
          <p:nvPr>
            <p:ph type="body" sz="half" idx="1"/>
          </p:nvPr>
        </p:nvSpPr>
        <p:spPr>
          <a:xfrm>
            <a:off x="1215164" y="3417319"/>
            <a:ext cx="11566050" cy="8511311"/>
          </a:xfrm>
          <a:prstGeom prst="rect">
            <a:avLst/>
          </a:prstGeom>
        </p:spPr>
        <p:txBody>
          <a:bodyPr lIns="50800" tIns="50800" rIns="50800" bIns="50800" anchor="t">
            <a:normAutofit/>
          </a:bodyPr>
          <a:lstStyle/>
          <a:p>
            <a:pPr marL="90805" indent="-90805" defTabSz="914400">
              <a:lnSpc>
                <a:spcPct val="107000"/>
              </a:lnSpc>
              <a:spcBef>
                <a:spcPts val="1200"/>
              </a:spcBef>
              <a:buClr>
                <a:srgbClr val="E88B33"/>
              </a:buClr>
              <a:buSzPct val="100000"/>
              <a:buFont typeface="Calibri"/>
              <a:buChar char=" "/>
              <a:defRPr sz="4100">
                <a:solidFill>
                  <a:srgbClr val="404040"/>
                </a:solidFill>
                <a:latin typeface="Times New Roman"/>
                <a:ea typeface="Times New Roman"/>
                <a:cs typeface="Times New Roman"/>
                <a:sym typeface="Times New Roman"/>
              </a:defRPr>
            </a:pPr>
            <a:endParaRPr lang="en-US" dirty="0">
              <a:latin typeface="Calibri"/>
              <a:ea typeface="Calibri"/>
              <a:cs typeface="Calibri"/>
            </a:endParaRPr>
          </a:p>
          <a:p>
            <a:pPr marL="90805" indent="-90805" defTabSz="914400">
              <a:lnSpc>
                <a:spcPct val="110000"/>
              </a:lnSpc>
              <a:spcBef>
                <a:spcPts val="1200"/>
              </a:spcBef>
              <a:buClr>
                <a:srgbClr val="E88B33"/>
              </a:buClr>
              <a:buSzPct val="100000"/>
              <a:buFont typeface="Calibri"/>
              <a:buChar char=" "/>
              <a:defRPr sz="4100">
                <a:solidFill>
                  <a:srgbClr val="404040"/>
                </a:solidFill>
                <a:latin typeface="Times New Roman"/>
                <a:ea typeface="Times New Roman"/>
                <a:cs typeface="Times New Roman"/>
                <a:sym typeface="Times New Roman"/>
              </a:defRPr>
            </a:pPr>
            <a:r>
              <a:rPr lang="en-US" dirty="0"/>
              <a:t>The </a:t>
            </a:r>
            <a:r>
              <a:rPr lang="en-US" dirty="0">
                <a:solidFill>
                  <a:srgbClr val="FF0000"/>
                </a:solidFill>
              </a:rPr>
              <a:t>increasing rates of harassment </a:t>
            </a:r>
            <a:r>
              <a:rPr lang="en-US" dirty="0"/>
              <a:t>and violence against women highlight a critical need for enhanced safety measures. Many incidents go </a:t>
            </a:r>
            <a:r>
              <a:rPr lang="en-US" dirty="0">
                <a:solidFill>
                  <a:srgbClr val="FF0000"/>
                </a:solidFill>
              </a:rPr>
              <a:t>unnoticed or unreported</a:t>
            </a:r>
            <a:r>
              <a:rPr lang="en-US" dirty="0"/>
              <a:t> due to the lack of real-time detection and response. No solution exists that can </a:t>
            </a:r>
            <a:r>
              <a:rPr lang="en-US" dirty="0">
                <a:solidFill>
                  <a:srgbClr val="FF0000"/>
                </a:solidFill>
              </a:rPr>
              <a:t>instantly detect distress signals</a:t>
            </a:r>
            <a:r>
              <a:rPr lang="en-US" dirty="0"/>
              <a:t>, like screams, and </a:t>
            </a:r>
            <a:r>
              <a:rPr lang="en-US" dirty="0">
                <a:solidFill>
                  <a:srgbClr val="FF0000"/>
                </a:solidFill>
              </a:rPr>
              <a:t>alert authorities</a:t>
            </a:r>
            <a:r>
              <a:rPr lang="en-US" dirty="0"/>
              <a:t> is essential to ensure timely intervention and improve </a:t>
            </a:r>
            <a:r>
              <a:rPr lang="en-US" dirty="0">
                <a:solidFill>
                  <a:srgbClr val="FF0000"/>
                </a:solidFill>
              </a:rPr>
              <a:t>women’s safety</a:t>
            </a:r>
            <a:r>
              <a:rPr lang="en-US" dirty="0"/>
              <a:t>.</a:t>
            </a:r>
          </a:p>
        </p:txBody>
      </p:sp>
      <p:sp>
        <p:nvSpPr>
          <p:cNvPr id="172" name="INCREASED SPREAD OF RESPIRATORY DISEASES IN FOOD INDUSTRIE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t">
            <a:normAutofit/>
          </a:bodyPr>
          <a:lstStyle>
            <a:lvl1pPr>
              <a:defRPr sz="3400">
                <a:solidFill>
                  <a:srgbClr val="7B001F"/>
                </a:solidFill>
              </a:defRPr>
            </a:lvl1pPr>
          </a:lstStyle>
          <a:p>
            <a:r>
              <a:rPr lang="en-US"/>
              <a:t>RISING THREAT OF HARASSMENT AND VIOLENCE AGAINST WOMEN IN </a:t>
            </a:r>
            <a:r>
              <a:rPr lang="en-US" sz="4000"/>
              <a:t>PUBLIC</a:t>
            </a:r>
            <a:r>
              <a:rPr lang="en-US"/>
              <a:t> SPACES</a:t>
            </a:r>
          </a:p>
        </p:txBody>
      </p:sp>
      <p:sp>
        <p:nvSpPr>
          <p:cNvPr id="175" name="Slide Number"/>
          <p:cNvSpPr txBox="1">
            <a:spLocks noGrp="1"/>
          </p:cNvSpPr>
          <p:nvPr>
            <p:ph type="sldNum" sz="quarter" idx="4294967295"/>
          </p:nvPr>
        </p:nvSpPr>
        <p:spPr>
          <a:xfrm>
            <a:off x="12056491" y="12699999"/>
            <a:ext cx="271019"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pic>
        <p:nvPicPr>
          <p:cNvPr id="2" name="Picture 1" descr="Harassment Women Stock Illustrations – 1,358 Harassment ...">
            <a:extLst>
              <a:ext uri="{FF2B5EF4-FFF2-40B4-BE49-F238E27FC236}">
                <a16:creationId xmlns:a16="http://schemas.microsoft.com/office/drawing/2014/main" id="{B2E844EB-FB67-A35E-072B-1D3497E2ED8E}"/>
              </a:ext>
            </a:extLst>
          </p:cNvPr>
          <p:cNvPicPr>
            <a:picLocks noChangeAspect="1"/>
          </p:cNvPicPr>
          <p:nvPr/>
        </p:nvPicPr>
        <p:blipFill>
          <a:blip r:embed="rId2"/>
          <a:stretch>
            <a:fillRect/>
          </a:stretch>
        </p:blipFill>
        <p:spPr>
          <a:xfrm>
            <a:off x="14259728" y="4430891"/>
            <a:ext cx="7980217" cy="6040580"/>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CFD3E-A0A5-7A4F-52F5-DF8D040D8DF7}"/>
              </a:ext>
            </a:extLst>
          </p:cNvPr>
          <p:cNvSpPr>
            <a:spLocks noGrp="1"/>
          </p:cNvSpPr>
          <p:nvPr>
            <p:ph type="title"/>
          </p:nvPr>
        </p:nvSpPr>
        <p:spPr/>
        <p:txBody>
          <a:bodyPr lIns="50800" tIns="50800" rIns="50800" bIns="50800" anchor="t">
            <a:normAutofit/>
          </a:bodyPr>
          <a:lstStyle/>
          <a:p>
            <a:r>
              <a:rPr lang="en-US"/>
              <a:t>DEATHS DUE TO HARRASMENTS</a:t>
            </a:r>
          </a:p>
        </p:txBody>
      </p:sp>
      <p:sp>
        <p:nvSpPr>
          <p:cNvPr id="3" name="Text Placeholder 2">
            <a:extLst>
              <a:ext uri="{FF2B5EF4-FFF2-40B4-BE49-F238E27FC236}">
                <a16:creationId xmlns:a16="http://schemas.microsoft.com/office/drawing/2014/main" id="{6B6DA1CD-F72B-AF70-B3EC-642AA393B948}"/>
              </a:ext>
            </a:extLst>
          </p:cNvPr>
          <p:cNvSpPr>
            <a:spLocks noGrp="1"/>
          </p:cNvSpPr>
          <p:nvPr>
            <p:ph type="body" sz="quarter" idx="1"/>
          </p:nvPr>
        </p:nvSpPr>
        <p:spPr>
          <a:xfrm>
            <a:off x="1219200" y="1668673"/>
            <a:ext cx="21945602" cy="832614"/>
          </a:xfrm>
        </p:spPr>
        <p:txBody>
          <a:bodyPr lIns="50800" tIns="50800" rIns="50800" bIns="50800" anchor="t">
            <a:normAutofit/>
          </a:bodyPr>
          <a:lstStyle/>
          <a:p>
            <a:r>
              <a:rPr lang="en-US" dirty="0">
                <a:solidFill>
                  <a:srgbClr val="FF0000"/>
                </a:solidFill>
              </a:rPr>
              <a:t>IN INDIA</a:t>
            </a:r>
          </a:p>
        </p:txBody>
      </p:sp>
      <p:pic>
        <p:nvPicPr>
          <p:cNvPr id="4" name="Picture 3" descr="A close-up of a child&amp;#39;s face&#10;&#10;Description automatically generated">
            <a:extLst>
              <a:ext uri="{FF2B5EF4-FFF2-40B4-BE49-F238E27FC236}">
                <a16:creationId xmlns:a16="http://schemas.microsoft.com/office/drawing/2014/main" id="{FEE8FDE5-692C-A8C2-348E-BA2AA5028F6F}"/>
              </a:ext>
            </a:extLst>
          </p:cNvPr>
          <p:cNvPicPr>
            <a:picLocks noChangeAspect="1"/>
          </p:cNvPicPr>
          <p:nvPr/>
        </p:nvPicPr>
        <p:blipFill>
          <a:blip r:embed="rId2"/>
          <a:stretch>
            <a:fillRect/>
          </a:stretch>
        </p:blipFill>
        <p:spPr>
          <a:xfrm>
            <a:off x="9878486" y="3210797"/>
            <a:ext cx="5277388" cy="7424466"/>
          </a:xfrm>
          <a:prstGeom prst="rect">
            <a:avLst/>
          </a:prstGeom>
        </p:spPr>
      </p:pic>
      <p:pic>
        <p:nvPicPr>
          <p:cNvPr id="5" name="Picture 4" descr="A person holding a baby&#10;&#10;Description automatically generated">
            <a:extLst>
              <a:ext uri="{FF2B5EF4-FFF2-40B4-BE49-F238E27FC236}">
                <a16:creationId xmlns:a16="http://schemas.microsoft.com/office/drawing/2014/main" id="{5A19BAFF-9D9D-E9C6-300A-60563BF59352}"/>
              </a:ext>
            </a:extLst>
          </p:cNvPr>
          <p:cNvPicPr>
            <a:picLocks noChangeAspect="1"/>
          </p:cNvPicPr>
          <p:nvPr/>
        </p:nvPicPr>
        <p:blipFill>
          <a:blip r:embed="rId3"/>
          <a:stretch>
            <a:fillRect/>
          </a:stretch>
        </p:blipFill>
        <p:spPr>
          <a:xfrm>
            <a:off x="1645746" y="3215418"/>
            <a:ext cx="5930301" cy="7414763"/>
          </a:xfrm>
          <a:prstGeom prst="rect">
            <a:avLst/>
          </a:prstGeom>
        </p:spPr>
      </p:pic>
      <p:pic>
        <p:nvPicPr>
          <p:cNvPr id="7" name="Picture 6" descr="R G Kar Hospital &quot;Rape And Murder&quot; 😡 - YouTube">
            <a:extLst>
              <a:ext uri="{FF2B5EF4-FFF2-40B4-BE49-F238E27FC236}">
                <a16:creationId xmlns:a16="http://schemas.microsoft.com/office/drawing/2014/main" id="{D672D098-A7A8-8EAB-1501-005B817425D4}"/>
              </a:ext>
            </a:extLst>
          </p:cNvPr>
          <p:cNvPicPr>
            <a:picLocks noChangeAspect="1"/>
          </p:cNvPicPr>
          <p:nvPr/>
        </p:nvPicPr>
        <p:blipFill>
          <a:blip r:embed="rId4"/>
          <a:stretch>
            <a:fillRect/>
          </a:stretch>
        </p:blipFill>
        <p:spPr>
          <a:xfrm>
            <a:off x="17391559" y="3220837"/>
            <a:ext cx="5101086" cy="7405776"/>
          </a:xfrm>
          <a:prstGeom prst="rect">
            <a:avLst/>
          </a:prstGeom>
        </p:spPr>
      </p:pic>
      <p:sp>
        <p:nvSpPr>
          <p:cNvPr id="6" name="TextBox 5">
            <a:extLst>
              <a:ext uri="{FF2B5EF4-FFF2-40B4-BE49-F238E27FC236}">
                <a16:creationId xmlns:a16="http://schemas.microsoft.com/office/drawing/2014/main" id="{C4AC80A4-E5CF-321A-DBA5-B7CC58C54432}"/>
              </a:ext>
            </a:extLst>
          </p:cNvPr>
          <p:cNvSpPr txBox="1"/>
          <p:nvPr/>
        </p:nvSpPr>
        <p:spPr>
          <a:xfrm>
            <a:off x="10204503" y="10958459"/>
            <a:ext cx="3939928" cy="9889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sz="3200" dirty="0"/>
              <a:t>AGE: 8 YRS</a:t>
            </a:r>
            <a:endParaRPr lang="en-US" sz="3200"/>
          </a:p>
          <a:p>
            <a:r>
              <a:rPr lang="en-US" sz="3200" dirty="0">
                <a:solidFill>
                  <a:srgbClr val="FF0000"/>
                </a:solidFill>
              </a:rPr>
              <a:t>10th January 2018</a:t>
            </a:r>
            <a:endParaRPr lang="en-US" sz="3200" b="0" i="0" u="none" strike="noStrike" cap="none" spc="0" normalizeH="0" baseline="0" dirty="0">
              <a:ln>
                <a:noFill/>
              </a:ln>
              <a:solidFill>
                <a:srgbClr val="FF0000"/>
              </a:solidFill>
              <a:effectLst/>
              <a:uFillTx/>
              <a:latin typeface="Canela Bold"/>
              <a:ea typeface="Canela Bold"/>
              <a:cs typeface="Canela Bold"/>
            </a:endParaRPr>
          </a:p>
        </p:txBody>
      </p:sp>
      <p:sp>
        <p:nvSpPr>
          <p:cNvPr id="8" name="TextBox 7">
            <a:extLst>
              <a:ext uri="{FF2B5EF4-FFF2-40B4-BE49-F238E27FC236}">
                <a16:creationId xmlns:a16="http://schemas.microsoft.com/office/drawing/2014/main" id="{D91C5083-723B-58C9-C8A2-F8B39E596AD5}"/>
              </a:ext>
            </a:extLst>
          </p:cNvPr>
          <p:cNvSpPr txBox="1"/>
          <p:nvPr/>
        </p:nvSpPr>
        <p:spPr>
          <a:xfrm>
            <a:off x="2710744" y="10949074"/>
            <a:ext cx="4319671" cy="13213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sz="3200" dirty="0">
                <a:latin typeface="Segoe UI"/>
                <a:cs typeface="Segoe UI"/>
              </a:rPr>
              <a:t>AGE: 23 YRS</a:t>
            </a:r>
          </a:p>
          <a:p>
            <a:r>
              <a:rPr lang="en-US" sz="3200" dirty="0">
                <a:solidFill>
                  <a:srgbClr val="FF0000"/>
                </a:solidFill>
                <a:latin typeface="Segoe UI"/>
                <a:cs typeface="Segoe UI"/>
              </a:rPr>
              <a:t>16th December 2018</a:t>
            </a:r>
          </a:p>
          <a:p>
            <a:pPr marL="0" marR="0" indent="0" algn="l" defTabSz="2438400">
              <a:lnSpc>
                <a:spcPct val="90000"/>
              </a:lnSpc>
              <a:spcBef>
                <a:spcPts val="0"/>
              </a:spcBef>
              <a:spcAft>
                <a:spcPts val="0"/>
              </a:spcAft>
              <a:buClrTx/>
              <a:buSzTx/>
              <a:buFontTx/>
              <a:buNone/>
              <a:tabLst/>
            </a:pPr>
            <a:endParaRPr lang="en-US" sz="2400" b="0" i="0" u="none" strike="noStrike" cap="none" spc="0" normalizeH="0" baseline="0" dirty="0">
              <a:ln>
                <a:noFill/>
              </a:ln>
              <a:solidFill>
                <a:srgbClr val="000000"/>
              </a:solidFill>
              <a:effectLst/>
              <a:uFillTx/>
              <a:latin typeface="Canela Bold"/>
              <a:ea typeface="Canela Bold"/>
              <a:cs typeface="Canela Bold"/>
            </a:endParaRPr>
          </a:p>
        </p:txBody>
      </p:sp>
      <p:sp>
        <p:nvSpPr>
          <p:cNvPr id="9" name="TextBox 8">
            <a:extLst>
              <a:ext uri="{FF2B5EF4-FFF2-40B4-BE49-F238E27FC236}">
                <a16:creationId xmlns:a16="http://schemas.microsoft.com/office/drawing/2014/main" id="{57C8903A-FD24-C7F9-C1CF-92652869B847}"/>
              </a:ext>
            </a:extLst>
          </p:cNvPr>
          <p:cNvSpPr txBox="1"/>
          <p:nvPr/>
        </p:nvSpPr>
        <p:spPr>
          <a:xfrm>
            <a:off x="18159129" y="11060559"/>
            <a:ext cx="5420224" cy="7979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marL="0" marR="0" indent="0" algn="l" defTabSz="2438400" rtl="0" fontAlgn="auto" latinLnBrk="0" hangingPunct="0">
              <a:lnSpc>
                <a:spcPct val="9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Canela Bold"/>
              <a:ea typeface="Canela Bold"/>
              <a:cs typeface="Canela Bold"/>
              <a:sym typeface="Canela Bold"/>
            </a:endParaRPr>
          </a:p>
        </p:txBody>
      </p:sp>
      <p:sp>
        <p:nvSpPr>
          <p:cNvPr id="10" name="TextBox 9">
            <a:extLst>
              <a:ext uri="{FF2B5EF4-FFF2-40B4-BE49-F238E27FC236}">
                <a16:creationId xmlns:a16="http://schemas.microsoft.com/office/drawing/2014/main" id="{48658D1A-1B6D-73CB-27F5-5725ADE37834}"/>
              </a:ext>
            </a:extLst>
          </p:cNvPr>
          <p:cNvSpPr txBox="1"/>
          <p:nvPr/>
        </p:nvSpPr>
        <p:spPr>
          <a:xfrm>
            <a:off x="17627098" y="10956702"/>
            <a:ext cx="4649837" cy="13213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sz="3200">
                <a:latin typeface="Segoe UI"/>
                <a:cs typeface="Segoe UI"/>
              </a:rPr>
              <a:t>AGE: 31 YRS</a:t>
            </a:r>
          </a:p>
          <a:p>
            <a:r>
              <a:rPr lang="en-US" sz="3200" dirty="0">
                <a:solidFill>
                  <a:srgbClr val="FF0000"/>
                </a:solidFill>
                <a:latin typeface="Segoe UI"/>
                <a:cs typeface="Segoe UI"/>
              </a:rPr>
              <a:t>9th August 2018</a:t>
            </a:r>
            <a:endParaRPr lang="en-US" sz="3200" dirty="0">
              <a:latin typeface="Segoe UI"/>
              <a:cs typeface="Segoe UI"/>
            </a:endParaRPr>
          </a:p>
          <a:p>
            <a:pPr marL="0" marR="0" indent="0" algn="l" defTabSz="2438400">
              <a:lnSpc>
                <a:spcPct val="90000"/>
              </a:lnSpc>
              <a:spcBef>
                <a:spcPts val="0"/>
              </a:spcBef>
              <a:spcAft>
                <a:spcPts val="0"/>
              </a:spcAft>
              <a:buClrTx/>
              <a:buSzTx/>
              <a:buFontTx/>
              <a:buNone/>
              <a:tabLst/>
            </a:pPr>
            <a:endParaRPr lang="en-US" sz="2400" b="0" i="0" u="none" strike="noStrike" cap="none" spc="0" normalizeH="0" baseline="0" dirty="0">
              <a:ln>
                <a:noFill/>
              </a:ln>
              <a:solidFill>
                <a:srgbClr val="000000"/>
              </a:solidFill>
              <a:effectLst/>
              <a:uFillTx/>
              <a:latin typeface="Canela Bold"/>
              <a:ea typeface="Canela Bold"/>
              <a:cs typeface="Canela Bold"/>
            </a:endParaRPr>
          </a:p>
        </p:txBody>
      </p:sp>
      <p:sp>
        <p:nvSpPr>
          <p:cNvPr id="12" name="Source : Effects of exposure to flour dust on respiratory symptoms and pulmonary function of mill workers (Hamdy A. Mohammadien a, Mona T. Hussein a 1, Raafat T. El-Sokkary b 2)">
            <a:extLst>
              <a:ext uri="{FF2B5EF4-FFF2-40B4-BE49-F238E27FC236}">
                <a16:creationId xmlns:a16="http://schemas.microsoft.com/office/drawing/2014/main" id="{E3A56760-F3F1-ACBF-0B81-3BBA02371AB5}"/>
              </a:ext>
            </a:extLst>
          </p:cNvPr>
          <p:cNvSpPr txBox="1"/>
          <p:nvPr/>
        </p:nvSpPr>
        <p:spPr>
          <a:xfrm>
            <a:off x="2736875" y="12565549"/>
            <a:ext cx="18933068" cy="4349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600">
                <a:solidFill>
                  <a:srgbClr val="5E5E5E"/>
                </a:solidFill>
                <a:latin typeface="Canela Text Regular"/>
                <a:ea typeface="Canela Text Regular"/>
                <a:cs typeface="Canela Text Regular"/>
                <a:sym typeface="Canela Text Regular"/>
              </a:defRPr>
            </a:lvl1pPr>
          </a:lstStyle>
          <a:p>
            <a:r>
              <a:rPr sz="2400" b="1" dirty="0"/>
              <a:t>Source:</a:t>
            </a:r>
            <a:r>
              <a:rPr lang="en-US" sz="2400" b="1" dirty="0"/>
              <a:t> </a:t>
            </a:r>
            <a:r>
              <a:rPr lang="en-US" sz="2400" b="1" dirty="0">
                <a:solidFill>
                  <a:srgbClr val="FF0000"/>
                </a:solidFill>
              </a:rPr>
              <a:t>INDIAN EXPRESS</a:t>
            </a:r>
            <a:r>
              <a:rPr lang="en-US" sz="2400" dirty="0"/>
              <a:t> https://indianexpress.com/article/opinion/columns/rape-victims-given-nams-nirbhaya-abhaya-rg-kar-kolkata-case-9559621/</a:t>
            </a:r>
          </a:p>
        </p:txBody>
      </p:sp>
    </p:spTree>
    <p:extLst>
      <p:ext uri="{BB962C8B-B14F-4D97-AF65-F5344CB8AC3E}">
        <p14:creationId xmlns:p14="http://schemas.microsoft.com/office/powerpoint/2010/main" val="318211559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23C99-9983-6370-A404-7FDB5A7DE08C}"/>
              </a:ext>
            </a:extLst>
          </p:cNvPr>
          <p:cNvSpPr>
            <a:spLocks noGrp="1"/>
          </p:cNvSpPr>
          <p:nvPr>
            <p:ph type="title"/>
          </p:nvPr>
        </p:nvSpPr>
        <p:spPr/>
        <p:txBody>
          <a:bodyPr lIns="50800" tIns="50800" rIns="50800" bIns="50800" anchor="t">
            <a:normAutofit/>
          </a:bodyPr>
          <a:lstStyle/>
          <a:p>
            <a:r>
              <a:rPr lang="en-US" dirty="0"/>
              <a:t>STATISTICS OF SEXUAL HARASSMENTS</a:t>
            </a:r>
          </a:p>
        </p:txBody>
      </p:sp>
      <p:sp>
        <p:nvSpPr>
          <p:cNvPr id="3" name="Text Placeholder 2">
            <a:extLst>
              <a:ext uri="{FF2B5EF4-FFF2-40B4-BE49-F238E27FC236}">
                <a16:creationId xmlns:a16="http://schemas.microsoft.com/office/drawing/2014/main" id="{F34B1C42-5896-56DA-5955-C33024FF3638}"/>
              </a:ext>
            </a:extLst>
          </p:cNvPr>
          <p:cNvSpPr>
            <a:spLocks noGrp="1"/>
          </p:cNvSpPr>
          <p:nvPr>
            <p:ph type="body" sz="quarter" idx="1"/>
          </p:nvPr>
        </p:nvSpPr>
        <p:spPr>
          <a:xfrm>
            <a:off x="1219200" y="2097100"/>
            <a:ext cx="21945602" cy="832614"/>
          </a:xfrm>
        </p:spPr>
        <p:txBody>
          <a:bodyPr lIns="50800" tIns="50800" rIns="50800" bIns="50800" anchor="t">
            <a:normAutofit/>
          </a:bodyPr>
          <a:lstStyle/>
          <a:p>
            <a:r>
              <a:rPr lang="en-US" dirty="0">
                <a:solidFill>
                  <a:srgbClr val="FF0000"/>
                </a:solidFill>
              </a:rPr>
              <a:t>IN INDIA</a:t>
            </a:r>
          </a:p>
        </p:txBody>
      </p:sp>
      <p:pic>
        <p:nvPicPr>
          <p:cNvPr id="4" name="Picture 3" descr="No country for women: India reported 88 rape cases every day in 2019 |  Indiatoday">
            <a:extLst>
              <a:ext uri="{FF2B5EF4-FFF2-40B4-BE49-F238E27FC236}">
                <a16:creationId xmlns:a16="http://schemas.microsoft.com/office/drawing/2014/main" id="{32276282-B4B7-9FB0-EC63-4EB18977A4FB}"/>
              </a:ext>
            </a:extLst>
          </p:cNvPr>
          <p:cNvPicPr>
            <a:picLocks noChangeAspect="1"/>
          </p:cNvPicPr>
          <p:nvPr/>
        </p:nvPicPr>
        <p:blipFill>
          <a:blip r:embed="rId2"/>
          <a:stretch>
            <a:fillRect/>
          </a:stretch>
        </p:blipFill>
        <p:spPr>
          <a:xfrm>
            <a:off x="1812479" y="3217028"/>
            <a:ext cx="8551651" cy="6692905"/>
          </a:xfrm>
          <a:prstGeom prst="rect">
            <a:avLst/>
          </a:prstGeom>
        </p:spPr>
      </p:pic>
      <p:sp>
        <p:nvSpPr>
          <p:cNvPr id="6" name="TextBox 5">
            <a:extLst>
              <a:ext uri="{FF2B5EF4-FFF2-40B4-BE49-F238E27FC236}">
                <a16:creationId xmlns:a16="http://schemas.microsoft.com/office/drawing/2014/main" id="{88866BB4-E7A5-4DEF-12C4-869CAA893AA3}"/>
              </a:ext>
            </a:extLst>
          </p:cNvPr>
          <p:cNvSpPr txBox="1"/>
          <p:nvPr/>
        </p:nvSpPr>
        <p:spPr>
          <a:xfrm>
            <a:off x="8871" y="10241250"/>
            <a:ext cx="12002218" cy="13213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sz="4400" dirty="0">
                <a:latin typeface="Times New Roman"/>
              </a:rPr>
              <a:t>India reported </a:t>
            </a:r>
            <a:r>
              <a:rPr lang="en-US" sz="4400" dirty="0">
                <a:solidFill>
                  <a:srgbClr val="FF0000"/>
                </a:solidFill>
                <a:latin typeface="Times New Roman"/>
              </a:rPr>
              <a:t>88 rape cases</a:t>
            </a:r>
            <a:endParaRPr lang="en-US" dirty="0">
              <a:solidFill>
                <a:srgbClr val="FF0000"/>
              </a:solidFill>
            </a:endParaRPr>
          </a:p>
          <a:p>
            <a:r>
              <a:rPr lang="en-US" sz="4400" dirty="0">
                <a:solidFill>
                  <a:srgbClr val="FF0000"/>
                </a:solidFill>
                <a:latin typeface="Times New Roman"/>
              </a:rPr>
              <a:t>everyday</a:t>
            </a:r>
            <a:r>
              <a:rPr lang="en-US" sz="4400" dirty="0">
                <a:latin typeface="Times New Roman"/>
              </a:rPr>
              <a:t> </a:t>
            </a:r>
            <a:endParaRPr lang="en-US" dirty="0"/>
          </a:p>
        </p:txBody>
      </p:sp>
      <p:pic>
        <p:nvPicPr>
          <p:cNvPr id="7" name="Picture 6" descr="In 2022, the total number of rape cases reported in India amounted to over  31 thousand. This was a slight decrease in rape cases compared to the  previous year. Even though many">
            <a:extLst>
              <a:ext uri="{FF2B5EF4-FFF2-40B4-BE49-F238E27FC236}">
                <a16:creationId xmlns:a16="http://schemas.microsoft.com/office/drawing/2014/main" id="{C370A146-35B9-3968-D144-25A88DDBAB87}"/>
              </a:ext>
            </a:extLst>
          </p:cNvPr>
          <p:cNvPicPr>
            <a:picLocks noChangeAspect="1"/>
          </p:cNvPicPr>
          <p:nvPr/>
        </p:nvPicPr>
        <p:blipFill>
          <a:blip r:embed="rId3"/>
          <a:stretch>
            <a:fillRect/>
          </a:stretch>
        </p:blipFill>
        <p:spPr>
          <a:xfrm>
            <a:off x="11666777" y="3227268"/>
            <a:ext cx="10273714" cy="7303429"/>
          </a:xfrm>
          <a:prstGeom prst="rect">
            <a:avLst/>
          </a:prstGeom>
        </p:spPr>
      </p:pic>
      <p:sp>
        <p:nvSpPr>
          <p:cNvPr id="8" name="TextBox 7">
            <a:extLst>
              <a:ext uri="{FF2B5EF4-FFF2-40B4-BE49-F238E27FC236}">
                <a16:creationId xmlns:a16="http://schemas.microsoft.com/office/drawing/2014/main" id="{6B0285E5-9EC4-FAFC-1CD9-75A7DB391EAF}"/>
              </a:ext>
            </a:extLst>
          </p:cNvPr>
          <p:cNvSpPr txBox="1"/>
          <p:nvPr/>
        </p:nvSpPr>
        <p:spPr>
          <a:xfrm>
            <a:off x="3236300" y="12593762"/>
            <a:ext cx="18745199" cy="4349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b="1" dirty="0">
                <a:solidFill>
                  <a:srgbClr val="5E5E5E"/>
                </a:solidFill>
                <a:latin typeface="Canela Text Regular"/>
              </a:rPr>
              <a:t>Source:</a:t>
            </a:r>
            <a:r>
              <a:rPr lang="en-US" b="1" dirty="0">
                <a:solidFill>
                  <a:srgbClr val="FF0000"/>
                </a:solidFill>
                <a:latin typeface="Canela Text Regular"/>
              </a:rPr>
              <a:t> </a:t>
            </a:r>
            <a:r>
              <a:rPr lang="en-US">
                <a:solidFill>
                  <a:srgbClr val="FF0000"/>
                </a:solidFill>
              </a:rPr>
              <a:t>National Crime Records Bureau (NCRB)</a:t>
            </a:r>
            <a:r>
              <a:rPr lang="en-US" dirty="0">
                <a:solidFill>
                  <a:srgbClr val="FF0000"/>
                </a:solidFill>
                <a:latin typeface="Canela Text Regular"/>
              </a:rPr>
              <a:t> </a:t>
            </a:r>
            <a:r>
              <a:rPr lang="en-US">
                <a:solidFill>
                  <a:schemeClr val="tx1"/>
                </a:solidFill>
              </a:rPr>
              <a:t>ps://en.wikipedia.org/wiki/Rape_in_India</a:t>
            </a:r>
            <a:endParaRPr lang="en-US" dirty="0">
              <a:solidFill>
                <a:schemeClr val="tx1"/>
              </a:solidFill>
            </a:endParaRPr>
          </a:p>
        </p:txBody>
      </p:sp>
    </p:spTree>
    <p:extLst>
      <p:ext uri="{BB962C8B-B14F-4D97-AF65-F5344CB8AC3E}">
        <p14:creationId xmlns:p14="http://schemas.microsoft.com/office/powerpoint/2010/main" val="329024695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23C99-9983-6370-A404-7FDB5A7DE08C}"/>
              </a:ext>
            </a:extLst>
          </p:cNvPr>
          <p:cNvSpPr>
            <a:spLocks noGrp="1"/>
          </p:cNvSpPr>
          <p:nvPr>
            <p:ph type="title"/>
          </p:nvPr>
        </p:nvSpPr>
        <p:spPr/>
        <p:txBody>
          <a:bodyPr lIns="50800" tIns="50800" rIns="50800" bIns="50800" anchor="t">
            <a:normAutofit/>
          </a:bodyPr>
          <a:lstStyle/>
          <a:p>
            <a:r>
              <a:rPr lang="en-US" sz="6000" dirty="0">
                <a:solidFill>
                  <a:srgbClr val="FF0000"/>
                </a:solidFill>
              </a:rPr>
              <a:t>Not Just a Number!</a:t>
            </a:r>
          </a:p>
        </p:txBody>
      </p:sp>
      <p:sp>
        <p:nvSpPr>
          <p:cNvPr id="6" name="TextBox 5">
            <a:extLst>
              <a:ext uri="{FF2B5EF4-FFF2-40B4-BE49-F238E27FC236}">
                <a16:creationId xmlns:a16="http://schemas.microsoft.com/office/drawing/2014/main" id="{88866BB4-E7A5-4DEF-12C4-869CAA893AA3}"/>
              </a:ext>
            </a:extLst>
          </p:cNvPr>
          <p:cNvSpPr txBox="1"/>
          <p:nvPr/>
        </p:nvSpPr>
        <p:spPr>
          <a:xfrm>
            <a:off x="8871" y="10545948"/>
            <a:ext cx="12002218" cy="7119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endParaRPr lang="en-US" sz="4400" dirty="0">
              <a:solidFill>
                <a:srgbClr val="FF0000"/>
              </a:solidFill>
              <a:latin typeface="Times New Roman"/>
            </a:endParaRPr>
          </a:p>
        </p:txBody>
      </p:sp>
      <p:sp>
        <p:nvSpPr>
          <p:cNvPr id="8" name="TextBox 7">
            <a:extLst>
              <a:ext uri="{FF2B5EF4-FFF2-40B4-BE49-F238E27FC236}">
                <a16:creationId xmlns:a16="http://schemas.microsoft.com/office/drawing/2014/main" id="{6B0285E5-9EC4-FAFC-1CD9-75A7DB391EAF}"/>
              </a:ext>
            </a:extLst>
          </p:cNvPr>
          <p:cNvSpPr txBox="1"/>
          <p:nvPr/>
        </p:nvSpPr>
        <p:spPr>
          <a:xfrm>
            <a:off x="3195243" y="12922217"/>
            <a:ext cx="18745199" cy="4349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b="1" dirty="0">
                <a:solidFill>
                  <a:srgbClr val="FF0000"/>
                </a:solidFill>
                <a:latin typeface="Canela Text Regular"/>
              </a:rPr>
              <a:t>Sourc</a:t>
            </a:r>
            <a:r>
              <a:rPr lang="en-US" dirty="0">
                <a:solidFill>
                  <a:srgbClr val="FF0000"/>
                </a:solidFill>
                <a:latin typeface="Canela Text Regular"/>
              </a:rPr>
              <a:t>e:</a:t>
            </a:r>
            <a:r>
              <a:rPr lang="en-US" dirty="0">
                <a:solidFill>
                  <a:schemeClr val="tx1"/>
                </a:solidFill>
                <a:latin typeface="Canela Text Regular"/>
              </a:rPr>
              <a:t> </a:t>
            </a:r>
            <a:r>
              <a:rPr lang="en-US" dirty="0">
                <a:solidFill>
                  <a:schemeClr val="tx1"/>
                </a:solidFill>
              </a:rPr>
              <a:t>https://timesofindia.indiatimes.com/city/delhi/rape-molestation-cases-up-20-in-delhi-this-year/amp_articleshow/87595386.cms</a:t>
            </a:r>
          </a:p>
        </p:txBody>
      </p:sp>
      <p:pic>
        <p:nvPicPr>
          <p:cNvPr id="5" name="Picture 4" descr="A screenshot of a graph&#10;&#10;Description automatically generated">
            <a:extLst>
              <a:ext uri="{FF2B5EF4-FFF2-40B4-BE49-F238E27FC236}">
                <a16:creationId xmlns:a16="http://schemas.microsoft.com/office/drawing/2014/main" id="{986FB0E5-1059-E85A-9754-887A838146BF}"/>
              </a:ext>
            </a:extLst>
          </p:cNvPr>
          <p:cNvPicPr>
            <a:picLocks noChangeAspect="1"/>
          </p:cNvPicPr>
          <p:nvPr/>
        </p:nvPicPr>
        <p:blipFill>
          <a:blip r:embed="rId2"/>
          <a:stretch>
            <a:fillRect/>
          </a:stretch>
        </p:blipFill>
        <p:spPr>
          <a:xfrm>
            <a:off x="1861520" y="1900195"/>
            <a:ext cx="8454082" cy="10834301"/>
          </a:xfrm>
          <a:prstGeom prst="rect">
            <a:avLst/>
          </a:prstGeom>
        </p:spPr>
      </p:pic>
      <p:pic>
        <p:nvPicPr>
          <p:cNvPr id="9" name="Picture 8">
            <a:extLst>
              <a:ext uri="{FF2B5EF4-FFF2-40B4-BE49-F238E27FC236}">
                <a16:creationId xmlns:a16="http://schemas.microsoft.com/office/drawing/2014/main" id="{5CD20A0C-921B-35BC-B80D-9DAEFCB1CE8E}"/>
              </a:ext>
            </a:extLst>
          </p:cNvPr>
          <p:cNvPicPr>
            <a:picLocks noChangeAspect="1"/>
          </p:cNvPicPr>
          <p:nvPr/>
        </p:nvPicPr>
        <p:blipFill>
          <a:blip r:embed="rId3"/>
          <a:srcRect r="371" b="-191"/>
          <a:stretch/>
        </p:blipFill>
        <p:spPr>
          <a:xfrm>
            <a:off x="13206315" y="1901333"/>
            <a:ext cx="8443251" cy="10840238"/>
          </a:xfrm>
          <a:prstGeom prst="rect">
            <a:avLst/>
          </a:prstGeom>
        </p:spPr>
      </p:pic>
    </p:spTree>
    <p:extLst>
      <p:ext uri="{BB962C8B-B14F-4D97-AF65-F5344CB8AC3E}">
        <p14:creationId xmlns:p14="http://schemas.microsoft.com/office/powerpoint/2010/main" val="391491610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IS THIS A SOLVABLE PROBLEM ?"/>
          <p:cNvSpPr txBox="1">
            <a:spLocks noGrp="1"/>
          </p:cNvSpPr>
          <p:nvPr>
            <p:ph type="title"/>
          </p:nvPr>
        </p:nvSpPr>
        <p:spPr>
          <a:prstGeom prst="rect">
            <a:avLst/>
          </a:prstGeom>
        </p:spPr>
        <p:txBody>
          <a:bodyPr/>
          <a:lstStyle>
            <a:lvl1pPr>
              <a:defRPr spc="-100">
                <a:solidFill>
                  <a:srgbClr val="AD0428"/>
                </a:solidFill>
              </a:defRPr>
            </a:lvl1pPr>
          </a:lstStyle>
          <a:p>
            <a:r>
              <a:t>IS THIS A SOLVABLE PROBLEM ?</a:t>
            </a:r>
          </a:p>
        </p:txBody>
      </p:sp>
      <p:sp>
        <p:nvSpPr>
          <p:cNvPr id="184" name="We have created an AI model that receives the employee’s respiratory audio as input and the trained model will analyze the audio and output what kind of infection is being affected to the employee."/>
          <p:cNvSpPr txBox="1">
            <a:spLocks noGrp="1"/>
          </p:cNvSpPr>
          <p:nvPr>
            <p:ph type="body" sz="half" idx="1"/>
          </p:nvPr>
        </p:nvSpPr>
        <p:spPr>
          <a:xfrm>
            <a:off x="1219319" y="4989214"/>
            <a:ext cx="10217587" cy="7247149"/>
          </a:xfrm>
          <a:prstGeom prst="rect">
            <a:avLst/>
          </a:prstGeom>
        </p:spPr>
        <p:txBody>
          <a:bodyPr lIns="50800" tIns="50800" rIns="50800" bIns="50800" anchor="t">
            <a:noAutofit/>
          </a:bodyPr>
          <a:lstStyle>
            <a:lvl1pPr marL="91439" indent="-91439" defTabSz="914400">
              <a:lnSpc>
                <a:spcPct val="107000"/>
              </a:lnSpc>
              <a:spcBef>
                <a:spcPts val="1200"/>
              </a:spcBef>
              <a:buClr>
                <a:srgbClr val="E88B33"/>
              </a:buClr>
              <a:buSzPct val="100000"/>
              <a:buFont typeface="Calibri"/>
              <a:buChar char=" "/>
              <a:defRPr sz="4100">
                <a:solidFill>
                  <a:srgbClr val="404040"/>
                </a:solidFill>
                <a:latin typeface="Times New Roman"/>
                <a:ea typeface="Times New Roman"/>
                <a:cs typeface="Times New Roman"/>
                <a:sym typeface="Times New Roman"/>
              </a:defRPr>
            </a:lvl1pPr>
          </a:lstStyle>
          <a:p>
            <a:pPr marL="90805" indent="-90805"/>
            <a:r>
              <a:rPr lang="en-US" sz="5400" dirty="0">
                <a:solidFill>
                  <a:srgbClr val="FF0000"/>
                </a:solidFill>
              </a:rPr>
              <a:t>Yes!</a:t>
            </a:r>
            <a:r>
              <a:rPr lang="en-US" sz="3600" dirty="0"/>
              <a:t> ...protecting women from harassment is achievable with </a:t>
            </a:r>
            <a:r>
              <a:rPr lang="en-US" sz="3600" b="1" dirty="0" err="1"/>
              <a:t>EmpowerHer</a:t>
            </a:r>
            <a:r>
              <a:rPr lang="en-US" sz="3600" dirty="0"/>
              <a:t>. The system uses </a:t>
            </a:r>
            <a:r>
              <a:rPr lang="en-US" sz="3600" dirty="0">
                <a:solidFill>
                  <a:srgbClr val="FF0000"/>
                </a:solidFill>
              </a:rPr>
              <a:t>real-time scream detection</a:t>
            </a:r>
            <a:r>
              <a:rPr lang="en-US" sz="3600" dirty="0"/>
              <a:t> to accurately distinguish distress signals from background noise. By employing</a:t>
            </a:r>
            <a:r>
              <a:rPr lang="en-US" sz="3600" dirty="0">
                <a:solidFill>
                  <a:srgbClr val="FF0000"/>
                </a:solidFill>
              </a:rPr>
              <a:t> machine learning and deep learning</a:t>
            </a:r>
            <a:r>
              <a:rPr lang="en-US" sz="3600" dirty="0"/>
              <a:t>, it sends instant alerts to authorities or trusted contacts with the victim's location. This proactive approach ensures </a:t>
            </a:r>
            <a:r>
              <a:rPr lang="en-US" sz="3600" dirty="0">
                <a:solidFill>
                  <a:srgbClr val="FF0000"/>
                </a:solidFill>
              </a:rPr>
              <a:t>immediate intervention</a:t>
            </a:r>
            <a:r>
              <a:rPr lang="en-US" sz="3600" dirty="0"/>
              <a:t>, significantly enhancing women's safety in public and private spaces.</a:t>
            </a:r>
            <a:endParaRPr lang="en-US" dirty="0"/>
          </a:p>
        </p:txBody>
      </p:sp>
      <p:sp>
        <p:nvSpPr>
          <p:cNvPr id="185" name="OF COURSE IT IS!"/>
          <p:cNvSpPr txBox="1">
            <a:spLocks noGrp="1"/>
          </p:cNvSpPr>
          <p:nvPr>
            <p:ph type="body" idx="21"/>
          </p:nvPr>
        </p:nvSpPr>
        <p:spPr>
          <a:xfrm>
            <a:off x="1276414" y="2069974"/>
            <a:ext cx="21945602" cy="8326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OF COURSE IT IS!</a:t>
            </a:r>
          </a:p>
        </p:txBody>
      </p:sp>
      <p:sp>
        <p:nvSpPr>
          <p:cNvPr id="186" name="Slide Number"/>
          <p:cNvSpPr txBox="1">
            <a:spLocks noGrp="1"/>
          </p:cNvSpPr>
          <p:nvPr>
            <p:ph type="sldNum" sz="quarter" idx="4294967295"/>
          </p:nvPr>
        </p:nvSpPr>
        <p:spPr>
          <a:xfrm>
            <a:off x="12056237" y="12699999"/>
            <a:ext cx="271527"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8</a:t>
            </a:fld>
            <a:endParaRPr/>
          </a:p>
        </p:txBody>
      </p:sp>
      <p:pic>
        <p:nvPicPr>
          <p:cNvPr id="4" name="Picture 3" descr="A hands pointing at a person&#10;&#10;Description automatically generated">
            <a:extLst>
              <a:ext uri="{FF2B5EF4-FFF2-40B4-BE49-F238E27FC236}">
                <a16:creationId xmlns:a16="http://schemas.microsoft.com/office/drawing/2014/main" id="{F631A0D2-FB8C-78E5-2C1F-EA8D8920FB4E}"/>
              </a:ext>
            </a:extLst>
          </p:cNvPr>
          <p:cNvPicPr>
            <a:picLocks noChangeAspect="1"/>
          </p:cNvPicPr>
          <p:nvPr/>
        </p:nvPicPr>
        <p:blipFill>
          <a:blip r:embed="rId2"/>
          <a:srcRect r="2740" b="6932"/>
          <a:stretch/>
        </p:blipFill>
        <p:spPr>
          <a:xfrm>
            <a:off x="16849497" y="3159563"/>
            <a:ext cx="2022774" cy="1094498"/>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48661DDD-E91E-21E4-3B2C-6FF5BD6CD46D}"/>
              </a:ext>
            </a:extLst>
          </p:cNvPr>
          <p:cNvPicPr>
            <a:picLocks noChangeAspect="1"/>
          </p:cNvPicPr>
          <p:nvPr/>
        </p:nvPicPr>
        <p:blipFill>
          <a:blip r:embed="rId3"/>
          <a:stretch>
            <a:fillRect/>
          </a:stretch>
        </p:blipFill>
        <p:spPr>
          <a:xfrm>
            <a:off x="12165025" y="5254531"/>
            <a:ext cx="11399881" cy="6051208"/>
          </a:xfrm>
          <a:prstGeom prst="rect">
            <a:avLst/>
          </a:prstGeom>
        </p:spPr>
      </p:pic>
      <p:sp>
        <p:nvSpPr>
          <p:cNvPr id="6" name="TextBox 5">
            <a:extLst>
              <a:ext uri="{FF2B5EF4-FFF2-40B4-BE49-F238E27FC236}">
                <a16:creationId xmlns:a16="http://schemas.microsoft.com/office/drawing/2014/main" id="{2815B2F4-2FDA-D10B-6DB4-DBA96834E386}"/>
              </a:ext>
            </a:extLst>
          </p:cNvPr>
          <p:cNvSpPr txBox="1"/>
          <p:nvPr/>
        </p:nvSpPr>
        <p:spPr>
          <a:xfrm>
            <a:off x="16157805" y="4450012"/>
            <a:ext cx="3772929" cy="5457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sz="3200" dirty="0">
                <a:solidFill>
                  <a:srgbClr val="FF0000"/>
                </a:solidFill>
                <a:latin typeface="Graphik Semibold"/>
              </a:rPr>
              <a:t>EMPOWERHER</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WHY IS THIS MODEL REQUIRED ?"/>
          <p:cNvSpPr txBox="1">
            <a:spLocks noGrp="1"/>
          </p:cNvSpPr>
          <p:nvPr>
            <p:ph type="title"/>
          </p:nvPr>
        </p:nvSpPr>
        <p:spPr>
          <a:prstGeom prst="rect">
            <a:avLst/>
          </a:prstGeom>
        </p:spPr>
        <p:txBody>
          <a:bodyPr/>
          <a:lstStyle>
            <a:lvl1pPr>
              <a:defRPr spc="-100">
                <a:solidFill>
                  <a:srgbClr val="AD0428"/>
                </a:solidFill>
              </a:defRPr>
            </a:lvl1pPr>
          </a:lstStyle>
          <a:p>
            <a:r>
              <a:t>WHY IS THIS MODEL REQUIRED ?</a:t>
            </a:r>
          </a:p>
        </p:txBody>
      </p:sp>
      <p:sp>
        <p:nvSpPr>
          <p:cNvPr id="195" name="Implementing these models in the food processing industry can significantly enhance consumer safety and save lives. By leveraging these advanced technologies, companies can ensure that the food products they produce meet the highest standards of quality "/>
          <p:cNvSpPr txBox="1">
            <a:spLocks noGrp="1"/>
          </p:cNvSpPr>
          <p:nvPr>
            <p:ph type="body" sz="half" idx="1"/>
          </p:nvPr>
        </p:nvSpPr>
        <p:spPr>
          <a:xfrm>
            <a:off x="1819942" y="3526885"/>
            <a:ext cx="10280544" cy="8483600"/>
          </a:xfrm>
          <a:prstGeom prst="rect">
            <a:avLst/>
          </a:prstGeom>
        </p:spPr>
        <p:txBody>
          <a:bodyPr lIns="50800" tIns="50800" rIns="50800" bIns="50800" anchor="t">
            <a:normAutofit/>
          </a:bodyPr>
          <a:lstStyle/>
          <a:p>
            <a:pPr defTabSz="914400">
              <a:buClr>
                <a:srgbClr val="E88B33"/>
              </a:buClr>
              <a:buFont typeface="Calibri"/>
              <a:buChar char="•"/>
              <a:defRPr sz="4100">
                <a:solidFill>
                  <a:srgbClr val="404040"/>
                </a:solidFill>
                <a:latin typeface="Times New Roman"/>
                <a:ea typeface="Times New Roman"/>
                <a:cs typeface="Times New Roman"/>
                <a:sym typeface="Times New Roman"/>
              </a:defRPr>
            </a:pPr>
            <a:r>
              <a:rPr lang="en-US" b="1"/>
              <a:t>Increasing Harassment:</a:t>
            </a:r>
            <a:r>
              <a:rPr lang="en-US"/>
              <a:t> Growing safety concerns for women.</a:t>
            </a:r>
          </a:p>
          <a:p>
            <a:pPr defTabSz="914400">
              <a:buFont typeface="Calibri"/>
              <a:buChar char="•"/>
              <a:defRPr sz="4100">
                <a:solidFill>
                  <a:srgbClr val="404040"/>
                </a:solidFill>
                <a:latin typeface="Times New Roman"/>
                <a:ea typeface="Times New Roman"/>
                <a:cs typeface="Times New Roman"/>
                <a:sym typeface="Times New Roman"/>
              </a:defRPr>
            </a:pPr>
            <a:r>
              <a:rPr lang="en-US" b="1"/>
              <a:t>Slow Response:</a:t>
            </a:r>
            <a:r>
              <a:rPr lang="en-US"/>
              <a:t> Existing measures lack immediate action.</a:t>
            </a:r>
          </a:p>
          <a:p>
            <a:pPr defTabSz="914400">
              <a:buFont typeface="Calibri"/>
              <a:buChar char="•"/>
              <a:defRPr sz="4100">
                <a:solidFill>
                  <a:srgbClr val="404040"/>
                </a:solidFill>
                <a:latin typeface="Times New Roman"/>
                <a:ea typeface="Times New Roman"/>
                <a:cs typeface="Times New Roman"/>
                <a:sym typeface="Times New Roman"/>
              </a:defRPr>
            </a:pPr>
            <a:r>
              <a:rPr lang="en-US" b="1"/>
              <a:t>Instant Detection:</a:t>
            </a:r>
            <a:r>
              <a:rPr lang="en-US"/>
              <a:t> Enables real-time alerts and intervention.</a:t>
            </a:r>
          </a:p>
          <a:p>
            <a:pPr defTabSz="914400">
              <a:buFont typeface="Calibri"/>
              <a:buChar char="•"/>
              <a:defRPr sz="4100">
                <a:solidFill>
                  <a:srgbClr val="404040"/>
                </a:solidFill>
                <a:latin typeface="Times New Roman"/>
                <a:ea typeface="Times New Roman"/>
                <a:cs typeface="Times New Roman"/>
                <a:sym typeface="Times New Roman"/>
              </a:defRPr>
            </a:pPr>
            <a:r>
              <a:rPr lang="en-US" b="1"/>
              <a:t>Proactive Protection:</a:t>
            </a:r>
            <a:r>
              <a:rPr lang="en-US"/>
              <a:t> Reduces risk through early response.</a:t>
            </a:r>
          </a:p>
          <a:p>
            <a:pPr defTabSz="914400">
              <a:buFont typeface="Calibri"/>
              <a:buChar char="•"/>
              <a:defRPr sz="4100">
                <a:solidFill>
                  <a:srgbClr val="404040"/>
                </a:solidFill>
                <a:latin typeface="Times New Roman"/>
                <a:ea typeface="Times New Roman"/>
                <a:cs typeface="Times New Roman"/>
                <a:sym typeface="Times New Roman"/>
              </a:defRPr>
            </a:pPr>
            <a:r>
              <a:rPr lang="en-US" b="1"/>
              <a:t>AI-Driven Solution:</a:t>
            </a:r>
            <a:r>
              <a:rPr lang="en-US"/>
              <a:t> Efficient and scalable for enhanced safety.</a:t>
            </a:r>
          </a:p>
          <a:p>
            <a:pPr marL="90805" indent="-90805" defTabSz="914400">
              <a:lnSpc>
                <a:spcPct val="107000"/>
              </a:lnSpc>
              <a:spcBef>
                <a:spcPts val="1200"/>
              </a:spcBef>
              <a:buClr>
                <a:srgbClr val="E88B33"/>
              </a:buClr>
              <a:buSzPct val="100000"/>
              <a:buFont typeface="Calibri"/>
              <a:buChar char=" "/>
              <a:defRPr sz="4100">
                <a:solidFill>
                  <a:srgbClr val="404040"/>
                </a:solidFill>
                <a:latin typeface="Times New Roman"/>
                <a:ea typeface="Times New Roman"/>
                <a:cs typeface="Times New Roman"/>
                <a:sym typeface="Times New Roman"/>
              </a:defRPr>
            </a:pPr>
            <a:endParaRPr/>
          </a:p>
        </p:txBody>
      </p:sp>
      <p:sp>
        <p:nvSpPr>
          <p:cNvPr id="197" name="Slide Number"/>
          <p:cNvSpPr txBox="1">
            <a:spLocks noGrp="1"/>
          </p:cNvSpPr>
          <p:nvPr>
            <p:ph type="sldNum" sz="quarter" idx="4294967295"/>
          </p:nvPr>
        </p:nvSpPr>
        <p:spPr>
          <a:xfrm>
            <a:off x="12057760" y="12699999"/>
            <a:ext cx="268479" cy="4292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
        <p:nvSpPr>
          <p:cNvPr id="198" name="Source : Effects of exposure to flour dust on respiratory symptoms and pulmonary function of mill workers (Hamdy A. Mohammadien a, Mona T. Hussein a 1, Raafat T. El-Sokkary b 2)"/>
          <p:cNvSpPr txBox="1"/>
          <p:nvPr/>
        </p:nvSpPr>
        <p:spPr>
          <a:xfrm>
            <a:off x="3124135" y="11539125"/>
            <a:ext cx="16762602" cy="4349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solidFill>
                  <a:srgbClr val="5E5E5E"/>
                </a:solidFill>
                <a:latin typeface="Canela Text Regular"/>
                <a:ea typeface="Canela Text Regular"/>
                <a:cs typeface="Canela Text Regular"/>
                <a:sym typeface="Canela Text Regular"/>
              </a:defRPr>
            </a:lvl1pPr>
          </a:lstStyle>
          <a:p>
            <a:r>
              <a:rPr sz="2400" dirty="0">
                <a:solidFill>
                  <a:srgbClr val="FF0000"/>
                </a:solidFill>
              </a:rPr>
              <a:t>Source :</a:t>
            </a:r>
            <a:r>
              <a:rPr sz="2400" dirty="0"/>
              <a:t> </a:t>
            </a:r>
            <a:r>
              <a:rPr lang="en-US" sz="2400" dirty="0"/>
              <a:t>https://www.hindustantimes.com/cities/chandigarh-news/two-rape-cases-in-24-hrs-in-doraha-101720545329339-amp.html</a:t>
            </a:r>
            <a:endParaRPr lang="en-US" sz="2400"/>
          </a:p>
        </p:txBody>
      </p:sp>
      <p:pic>
        <p:nvPicPr>
          <p:cNvPr id="4" name="Picture 3" descr="The Question of Women Safety">
            <a:extLst>
              <a:ext uri="{FF2B5EF4-FFF2-40B4-BE49-F238E27FC236}">
                <a16:creationId xmlns:a16="http://schemas.microsoft.com/office/drawing/2014/main" id="{3AFC726D-B7C6-11B7-7EC5-29077FB0274C}"/>
              </a:ext>
            </a:extLst>
          </p:cNvPr>
          <p:cNvPicPr>
            <a:picLocks noChangeAspect="1"/>
          </p:cNvPicPr>
          <p:nvPr/>
        </p:nvPicPr>
        <p:blipFill>
          <a:blip r:embed="rId2"/>
          <a:stretch>
            <a:fillRect/>
          </a:stretch>
        </p:blipFill>
        <p:spPr>
          <a:xfrm>
            <a:off x="15235891" y="3085115"/>
            <a:ext cx="7175200" cy="6686368"/>
          </a:xfrm>
          <a:prstGeom prst="rect">
            <a:avLst/>
          </a:prstGeom>
        </p:spPr>
      </p:pic>
    </p:spTree>
  </p:cSld>
  <p:clrMapOvr>
    <a:masterClrMapping/>
  </p:clrMapOvr>
  <p:transition spd="med"/>
</p:sld>
</file>

<file path=ppt/theme/theme1.xml><?xml version="1.0" encoding="utf-8"?>
<a:theme xmlns:a="http://schemas.openxmlformats.org/drawingml/2006/main" name="23_ClassicWhite">
  <a:themeElements>
    <a:clrScheme name="23_ClassicWhite">
      <a:dk1>
        <a:srgbClr val="000000"/>
      </a:dk1>
      <a:lt1>
        <a:srgbClr val="FFFFFF"/>
      </a:lt1>
      <a:dk2>
        <a:srgbClr val="A7A7A7"/>
      </a:dk2>
      <a:lt2>
        <a:srgbClr val="535353"/>
      </a:lt2>
      <a:accent1>
        <a:srgbClr val="3E74D1"/>
      </a:accent1>
      <a:accent2>
        <a:srgbClr val="33C5B9"/>
      </a:accent2>
      <a:accent3>
        <a:srgbClr val="45B53C"/>
      </a:accent3>
      <a:accent4>
        <a:srgbClr val="FFBD16"/>
      </a:accent4>
      <a:accent5>
        <a:srgbClr val="E22146"/>
      </a:accent5>
      <a:accent6>
        <a:srgbClr val="836BB7"/>
      </a:accent6>
      <a:hlink>
        <a:srgbClr val="0000FF"/>
      </a:hlink>
      <a:folHlink>
        <a:srgbClr val="FF00FF"/>
      </a:folHlink>
    </a:clrScheme>
    <a:fontScheme name="23_ClassicWhite">
      <a:majorFont>
        <a:latin typeface="Helvetica"/>
        <a:ea typeface="Helvetica"/>
        <a:cs typeface="Helvetica"/>
      </a:majorFont>
      <a:minorFont>
        <a:latin typeface="Helvetica Neue"/>
        <a:ea typeface="Helvetica Neue"/>
        <a:cs typeface="Helvetica Neue"/>
      </a:minorFont>
    </a:fontScheme>
    <a:fmtScheme name="23_Clas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3_ClassicWhite">
  <a:themeElements>
    <a:clrScheme name="23_ClassicWhite">
      <a:dk1>
        <a:srgbClr val="000000"/>
      </a:dk1>
      <a:lt1>
        <a:srgbClr val="FFFFFF"/>
      </a:lt1>
      <a:dk2>
        <a:srgbClr val="A7A7A7"/>
      </a:dk2>
      <a:lt2>
        <a:srgbClr val="535353"/>
      </a:lt2>
      <a:accent1>
        <a:srgbClr val="3E74D1"/>
      </a:accent1>
      <a:accent2>
        <a:srgbClr val="33C5B9"/>
      </a:accent2>
      <a:accent3>
        <a:srgbClr val="45B53C"/>
      </a:accent3>
      <a:accent4>
        <a:srgbClr val="FFBD16"/>
      </a:accent4>
      <a:accent5>
        <a:srgbClr val="E22146"/>
      </a:accent5>
      <a:accent6>
        <a:srgbClr val="836BB7"/>
      </a:accent6>
      <a:hlink>
        <a:srgbClr val="0000FF"/>
      </a:hlink>
      <a:folHlink>
        <a:srgbClr val="FF00FF"/>
      </a:folHlink>
    </a:clrScheme>
    <a:fontScheme name="23_ClassicWhite">
      <a:majorFont>
        <a:latin typeface="Helvetica"/>
        <a:ea typeface="Helvetica"/>
        <a:cs typeface="Helvetica"/>
      </a:majorFont>
      <a:minorFont>
        <a:latin typeface="Helvetica Neue"/>
        <a:ea typeface="Helvetica Neue"/>
        <a:cs typeface="Helvetica Neue"/>
      </a:minorFont>
    </a:fontScheme>
    <a:fmtScheme name="23_Clas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nela Bold"/>
            <a:ea typeface="Canela Bold"/>
            <a:cs typeface="Canela Bold"/>
            <a:sym typeface="Canela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188</TotalTime>
  <Words>1111</Words>
  <Application>Microsoft Office PowerPoint</Application>
  <PresentationFormat>Custom</PresentationFormat>
  <Paragraphs>139</Paragraphs>
  <Slides>25</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25</vt:i4>
      </vt:variant>
    </vt:vector>
  </HeadingPairs>
  <TitlesOfParts>
    <vt:vector size="38" baseType="lpstr">
      <vt:lpstr>Arial</vt:lpstr>
      <vt:lpstr>Calibri</vt:lpstr>
      <vt:lpstr>Canela Bold</vt:lpstr>
      <vt:lpstr>Canela Deck Regular</vt:lpstr>
      <vt:lpstr>Canela Regular</vt:lpstr>
      <vt:lpstr>Canela Text Regular</vt:lpstr>
      <vt:lpstr>Graphik</vt:lpstr>
      <vt:lpstr>Graphik Medium</vt:lpstr>
      <vt:lpstr>Graphik Semibold</vt:lpstr>
      <vt:lpstr>Helvetica Neue</vt:lpstr>
      <vt:lpstr>Segoe UI</vt:lpstr>
      <vt:lpstr>Times New Roman</vt:lpstr>
      <vt:lpstr>23_ClassicWhite</vt:lpstr>
      <vt:lpstr>"EMPOWER HER"  Real-Time Scream Detection for  Women's Safety and Crime Prevention   </vt:lpstr>
      <vt:lpstr>MEET OUR TEAM</vt:lpstr>
      <vt:lpstr>PROBLEM</vt:lpstr>
      <vt:lpstr>PROBLEM </vt:lpstr>
      <vt:lpstr>DEATHS DUE TO HARRASMENTS</vt:lpstr>
      <vt:lpstr>STATISTICS OF SEXUAL HARASSMENTS</vt:lpstr>
      <vt:lpstr>Not Just a Number!</vt:lpstr>
      <vt:lpstr>IS THIS A SOLVABLE PROBLEM ?</vt:lpstr>
      <vt:lpstr>WHY IS THIS MODEL REQUIRED ?</vt:lpstr>
      <vt:lpstr>FEATURES </vt:lpstr>
      <vt:lpstr>TOOLS AND TECHNOLOGIES</vt:lpstr>
      <vt:lpstr>MODEL ARCHITECTURE</vt:lpstr>
      <vt:lpstr>MODEL ARCHITECTURE</vt:lpstr>
      <vt:lpstr>MODEL ARCHITECTURE</vt:lpstr>
      <vt:lpstr>MODEL ARCHITECTURE</vt:lpstr>
      <vt:lpstr>ALERT MESSAGE</vt:lpstr>
      <vt:lpstr>HOW DOES THIS HELP ?</vt:lpstr>
      <vt:lpstr>IMPACT</vt:lpstr>
      <vt:lpstr>TARGET AUDIENCE</vt:lpstr>
      <vt:lpstr>MARKET OPPORTUNITY</vt:lpstr>
      <vt:lpstr>BUSINESS MODEL</vt:lpstr>
      <vt:lpstr>VALUE PROPOSITION</vt:lpstr>
      <vt:lpstr>FUTURE PLANS AND MILESTONES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Deepitha</dc:creator>
  <cp:lastModifiedBy>Deepitha M</cp:lastModifiedBy>
  <cp:revision>185</cp:revision>
  <dcterms:modified xsi:type="dcterms:W3CDTF">2024-10-16T08:45:24Z</dcterms:modified>
</cp:coreProperties>
</file>